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94" r:id="rId3"/>
    <p:sldId id="347" r:id="rId4"/>
    <p:sldId id="295" r:id="rId5"/>
    <p:sldId id="257" r:id="rId6"/>
    <p:sldId id="290" r:id="rId7"/>
    <p:sldId id="258" r:id="rId8"/>
    <p:sldId id="260" r:id="rId9"/>
    <p:sldId id="259" r:id="rId10"/>
    <p:sldId id="266" r:id="rId11"/>
    <p:sldId id="291" r:id="rId12"/>
    <p:sldId id="262" r:id="rId13"/>
    <p:sldId id="263" r:id="rId14"/>
    <p:sldId id="264" r:id="rId15"/>
    <p:sldId id="286" r:id="rId16"/>
    <p:sldId id="261" r:id="rId17"/>
    <p:sldId id="268" r:id="rId18"/>
    <p:sldId id="280" r:id="rId19"/>
    <p:sldId id="292" r:id="rId20"/>
    <p:sldId id="267" r:id="rId21"/>
    <p:sldId id="296" r:id="rId22"/>
    <p:sldId id="265" r:id="rId23"/>
    <p:sldId id="298" r:id="rId24"/>
    <p:sldId id="279" r:id="rId25"/>
    <p:sldId id="299" r:id="rId26"/>
    <p:sldId id="300" r:id="rId27"/>
    <p:sldId id="272" r:id="rId28"/>
    <p:sldId id="301" r:id="rId29"/>
    <p:sldId id="302" r:id="rId30"/>
    <p:sldId id="303" r:id="rId31"/>
    <p:sldId id="305" r:id="rId32"/>
    <p:sldId id="306" r:id="rId33"/>
    <p:sldId id="304" r:id="rId34"/>
    <p:sldId id="309" r:id="rId35"/>
    <p:sldId id="308" r:id="rId36"/>
    <p:sldId id="310" r:id="rId37"/>
    <p:sldId id="311" r:id="rId38"/>
    <p:sldId id="276" r:id="rId39"/>
    <p:sldId id="312" r:id="rId40"/>
    <p:sldId id="314" r:id="rId41"/>
    <p:sldId id="315" r:id="rId42"/>
    <p:sldId id="313" r:id="rId43"/>
    <p:sldId id="316" r:id="rId44"/>
    <p:sldId id="317" r:id="rId45"/>
    <p:sldId id="270" r:id="rId46"/>
    <p:sldId id="318" r:id="rId47"/>
    <p:sldId id="319" r:id="rId48"/>
    <p:sldId id="297" r:id="rId49"/>
    <p:sldId id="321" r:id="rId50"/>
    <p:sldId id="273" r:id="rId51"/>
    <p:sldId id="278" r:id="rId52"/>
    <p:sldId id="323" r:id="rId53"/>
    <p:sldId id="322" r:id="rId54"/>
    <p:sldId id="282" r:id="rId55"/>
    <p:sldId id="324" r:id="rId56"/>
    <p:sldId id="329" r:id="rId57"/>
    <p:sldId id="336" r:id="rId58"/>
    <p:sldId id="271" r:id="rId59"/>
    <p:sldId id="325" r:id="rId60"/>
    <p:sldId id="326" r:id="rId61"/>
    <p:sldId id="284" r:id="rId62"/>
    <p:sldId id="331" r:id="rId63"/>
    <p:sldId id="349" r:id="rId64"/>
    <p:sldId id="348" r:id="rId65"/>
    <p:sldId id="351" r:id="rId66"/>
    <p:sldId id="281" r:id="rId67"/>
    <p:sldId id="332" r:id="rId68"/>
    <p:sldId id="293" r:id="rId69"/>
    <p:sldId id="350" r:id="rId70"/>
    <p:sldId id="352" r:id="rId71"/>
    <p:sldId id="333" r:id="rId72"/>
    <p:sldId id="334" r:id="rId73"/>
    <p:sldId id="335" r:id="rId74"/>
    <p:sldId id="289" r:id="rId75"/>
    <p:sldId id="320" r:id="rId76"/>
    <p:sldId id="327" r:id="rId77"/>
    <p:sldId id="287" r:id="rId78"/>
    <p:sldId id="337" r:id="rId79"/>
    <p:sldId id="283" r:id="rId80"/>
    <p:sldId id="338" r:id="rId81"/>
    <p:sldId id="340" r:id="rId82"/>
    <p:sldId id="341" r:id="rId83"/>
    <p:sldId id="328" r:id="rId84"/>
    <p:sldId id="342" r:id="rId85"/>
    <p:sldId id="344" r:id="rId86"/>
    <p:sldId id="345" r:id="rId87"/>
    <p:sldId id="346" r:id="rId88"/>
    <p:sldId id="343" r:id="rId8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F5A262A-71DD-4C04-BEE2-DCB87B57361E}">
          <p14:sldIdLst>
            <p14:sldId id="256"/>
            <p14:sldId id="294"/>
            <p14:sldId id="347"/>
          </p14:sldIdLst>
        </p14:section>
        <p14:section name="About Numpy" id="{9A6416B5-B36A-4D24-9493-108D06189C43}">
          <p14:sldIdLst>
            <p14:sldId id="295"/>
            <p14:sldId id="257"/>
            <p14:sldId id="290"/>
            <p14:sldId id="258"/>
            <p14:sldId id="260"/>
            <p14:sldId id="259"/>
            <p14:sldId id="266"/>
            <p14:sldId id="291"/>
            <p14:sldId id="262"/>
            <p14:sldId id="263"/>
            <p14:sldId id="264"/>
            <p14:sldId id="286"/>
            <p14:sldId id="261"/>
            <p14:sldId id="268"/>
            <p14:sldId id="280"/>
            <p14:sldId id="292"/>
            <p14:sldId id="267"/>
          </p14:sldIdLst>
        </p14:section>
        <p14:section name="Data Science 101" id="{D4AE88DB-A493-4776-A049-CFCDB233A5F4}">
          <p14:sldIdLst>
            <p14:sldId id="296"/>
            <p14:sldId id="265"/>
            <p14:sldId id="298"/>
            <p14:sldId id="279"/>
            <p14:sldId id="299"/>
            <p14:sldId id="300"/>
            <p14:sldId id="272"/>
            <p14:sldId id="301"/>
            <p14:sldId id="302"/>
            <p14:sldId id="303"/>
            <p14:sldId id="305"/>
            <p14:sldId id="306"/>
            <p14:sldId id="304"/>
            <p14:sldId id="309"/>
            <p14:sldId id="308"/>
            <p14:sldId id="310"/>
            <p14:sldId id="311"/>
            <p14:sldId id="276"/>
            <p14:sldId id="312"/>
            <p14:sldId id="314"/>
            <p14:sldId id="315"/>
            <p14:sldId id="313"/>
            <p14:sldId id="316"/>
            <p14:sldId id="317"/>
            <p14:sldId id="270"/>
            <p14:sldId id="318"/>
            <p14:sldId id="319"/>
          </p14:sldIdLst>
        </p14:section>
        <p14:section name="Data visualization" id="{671EF108-2091-4AA9-AF9A-6C8FB978350E}">
          <p14:sldIdLst>
            <p14:sldId id="297"/>
            <p14:sldId id="321"/>
            <p14:sldId id="273"/>
            <p14:sldId id="278"/>
            <p14:sldId id="323"/>
            <p14:sldId id="322"/>
            <p14:sldId id="282"/>
            <p14:sldId id="324"/>
            <p14:sldId id="329"/>
            <p14:sldId id="336"/>
            <p14:sldId id="271"/>
            <p14:sldId id="325"/>
            <p14:sldId id="326"/>
            <p14:sldId id="284"/>
          </p14:sldIdLst>
        </p14:section>
        <p14:section name="Activities" id="{1B00FD6F-11AF-4A18-8889-9D70A120FD49}">
          <p14:sldIdLst>
            <p14:sldId id="331"/>
            <p14:sldId id="349"/>
            <p14:sldId id="348"/>
            <p14:sldId id="351"/>
            <p14:sldId id="281"/>
            <p14:sldId id="332"/>
            <p14:sldId id="293"/>
            <p14:sldId id="350"/>
            <p14:sldId id="352"/>
            <p14:sldId id="333"/>
            <p14:sldId id="334"/>
            <p14:sldId id="335"/>
          </p14:sldIdLst>
        </p14:section>
        <p14:section name="Conclusion" id="{6EC4D779-8207-4FCB-AA47-3D3F01C2D3E8}">
          <p14:sldIdLst>
            <p14:sldId id="289"/>
          </p14:sldIdLst>
        </p14:section>
        <p14:section name="Extras" id="{9DCE7ECC-B23E-424F-8004-623FA544A211}">
          <p14:sldIdLst>
            <p14:sldId id="320"/>
            <p14:sldId id="327"/>
            <p14:sldId id="287"/>
            <p14:sldId id="337"/>
            <p14:sldId id="283"/>
            <p14:sldId id="338"/>
            <p14:sldId id="340"/>
            <p14:sldId id="341"/>
            <p14:sldId id="328"/>
            <p14:sldId id="342"/>
            <p14:sldId id="344"/>
            <p14:sldId id="345"/>
            <p14:sldId id="346"/>
            <p14:sldId id="34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 snapToGrid="0">
      <p:cViewPr varScale="1">
        <p:scale>
          <a:sx n="86" d="100"/>
          <a:sy n="86" d="100"/>
        </p:scale>
        <p:origin x="42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(</a:t>
          </a:r>
          <a:r>
            <a:rPr lang="fr-FR" dirty="0" err="1"/>
            <a:t>given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 err="1"/>
            <a:t>Function</a:t>
          </a:r>
          <a:endParaRPr lang="fr-FR" dirty="0"/>
        </a:p>
        <a:p>
          <a:r>
            <a:rPr lang="fr-FR" dirty="0"/>
            <a:t>(</a:t>
          </a:r>
          <a:r>
            <a:rPr lang="fr-FR" dirty="0" err="1"/>
            <a:t>Created</a:t>
          </a:r>
          <a:r>
            <a:rPr lang="fr-FR" dirty="0"/>
            <a:t>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/>
            <a:t>Output</a:t>
          </a:r>
        </a:p>
        <a:p>
          <a:r>
            <a:rPr lang="fr-FR" dirty="0"/>
            <a:t>(</a:t>
          </a:r>
          <a:r>
            <a:rPr lang="fr-FR" dirty="0" err="1"/>
            <a:t>Obtained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6E47C97-F4C1-42C6-BEB2-FC13112153AE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BE86BF3-D341-4155-9484-306A3B20C10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Input x 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6EB35FA6-7C13-4889-AEB9-1C80013BD367}" type="parTrans" cxnId="{A2076AF0-E5F5-4FEA-8C3A-45FA8AD83D60}">
      <dgm:prSet/>
      <dgm:spPr/>
      <dgm:t>
        <a:bodyPr/>
        <a:lstStyle/>
        <a:p>
          <a:endParaRPr lang="fr-FR"/>
        </a:p>
      </dgm:t>
    </dgm:pt>
    <dgm:pt modelId="{ABB67F8B-DEC3-4D09-9E17-3A37C7506A51}" type="sibTrans" cxnId="{A2076AF0-E5F5-4FEA-8C3A-45FA8AD83D60}">
      <dgm:prSet/>
      <dgm:spPr/>
      <dgm:t>
        <a:bodyPr/>
        <a:lstStyle/>
        <a:p>
          <a:endParaRPr lang="fr-FR"/>
        </a:p>
      </dgm:t>
    </dgm:pt>
    <dgm:pt modelId="{3C134AC3-C6F5-4ABB-8FA1-78D409436E64}">
      <dgm:prSet phldrT="[Text]"/>
      <dgm:spPr>
        <a:solidFill>
          <a:srgbClr val="C00000"/>
        </a:solidFill>
      </dgm:spPr>
      <dgm:t>
        <a:bodyPr/>
        <a:lstStyle/>
        <a:p>
          <a:r>
            <a:rPr lang="fr-FR" dirty="0" err="1"/>
            <a:t>Function</a:t>
          </a:r>
          <a:r>
            <a:rPr lang="fr-FR" dirty="0"/>
            <a:t> f</a:t>
          </a:r>
        </a:p>
        <a:p>
          <a:r>
            <a:rPr lang="fr-FR" dirty="0"/>
            <a:t>(?)</a:t>
          </a:r>
        </a:p>
      </dgm:t>
    </dgm:pt>
    <dgm:pt modelId="{8676FC33-775E-4430-AD1D-0806E3A69C3B}" type="parTrans" cxnId="{BDCE60FB-719B-45D4-8E9C-00C4009E7530}">
      <dgm:prSet/>
      <dgm:spPr/>
      <dgm:t>
        <a:bodyPr/>
        <a:lstStyle/>
        <a:p>
          <a:endParaRPr lang="fr-FR"/>
        </a:p>
      </dgm:t>
    </dgm:pt>
    <dgm:pt modelId="{3DFA66E1-F929-47B6-9416-F195AE18DE4A}" type="sibTrans" cxnId="{BDCE60FB-719B-45D4-8E9C-00C4009E7530}">
      <dgm:prSet/>
      <dgm:spPr/>
      <dgm:t>
        <a:bodyPr/>
        <a:lstStyle/>
        <a:p>
          <a:endParaRPr lang="fr-FR"/>
        </a:p>
      </dgm:t>
    </dgm:pt>
    <dgm:pt modelId="{ED9451A4-6723-4A3E-BB22-0D9B915F5821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fr-FR" dirty="0"/>
            <a:t>Output y = f(x)</a:t>
          </a:r>
        </a:p>
        <a:p>
          <a:r>
            <a:rPr lang="fr-FR" dirty="0"/>
            <a:t>(</a:t>
          </a:r>
          <a:r>
            <a:rPr lang="fr-FR" dirty="0" err="1"/>
            <a:t>available</a:t>
          </a:r>
          <a:r>
            <a:rPr lang="fr-FR" dirty="0"/>
            <a:t>)</a:t>
          </a:r>
        </a:p>
      </dgm:t>
    </dgm:pt>
    <dgm:pt modelId="{C9961E67-019C-48A8-953D-6DB9DBD191D6}" type="parTrans" cxnId="{E93A3E40-822A-49E3-BB7F-9F11F45D10D2}">
      <dgm:prSet/>
      <dgm:spPr/>
      <dgm:t>
        <a:bodyPr/>
        <a:lstStyle/>
        <a:p>
          <a:endParaRPr lang="fr-FR"/>
        </a:p>
      </dgm:t>
    </dgm:pt>
    <dgm:pt modelId="{F4CD8F25-0B8B-4356-8181-23C92E32B6F4}" type="sibTrans" cxnId="{E93A3E40-822A-49E3-BB7F-9F11F45D10D2}">
      <dgm:prSet/>
      <dgm:spPr/>
      <dgm:t>
        <a:bodyPr/>
        <a:lstStyle/>
        <a:p>
          <a:endParaRPr lang="fr-FR"/>
        </a:p>
      </dgm:t>
    </dgm:pt>
    <dgm:pt modelId="{64323CED-4B76-470C-968C-F1E81F93F046}" type="pres">
      <dgm:prSet presAssocID="{66E47C97-F4C1-42C6-BEB2-FC13112153AE}" presName="Name0" presStyleCnt="0">
        <dgm:presLayoutVars>
          <dgm:dir/>
          <dgm:resizeHandles val="exact"/>
        </dgm:presLayoutVars>
      </dgm:prSet>
      <dgm:spPr/>
    </dgm:pt>
    <dgm:pt modelId="{83E38CBC-CC3E-40D3-B584-F97F97FA64F6}" type="pres">
      <dgm:prSet presAssocID="{5BE86BF3-D341-4155-9484-306A3B20C102}" presName="node" presStyleLbl="node1" presStyleIdx="0" presStyleCnt="3">
        <dgm:presLayoutVars>
          <dgm:bulletEnabled val="1"/>
        </dgm:presLayoutVars>
      </dgm:prSet>
      <dgm:spPr/>
    </dgm:pt>
    <dgm:pt modelId="{5CD182C0-800E-432C-8B73-854A903CC72D}" type="pres">
      <dgm:prSet presAssocID="{ABB67F8B-DEC3-4D09-9E17-3A37C7506A51}" presName="sibTrans" presStyleLbl="sibTrans2D1" presStyleIdx="0" presStyleCnt="2"/>
      <dgm:spPr/>
    </dgm:pt>
    <dgm:pt modelId="{D8051973-2211-4448-A4B9-4F6B25297EDD}" type="pres">
      <dgm:prSet presAssocID="{ABB67F8B-DEC3-4D09-9E17-3A37C7506A51}" presName="connectorText" presStyleLbl="sibTrans2D1" presStyleIdx="0" presStyleCnt="2"/>
      <dgm:spPr/>
    </dgm:pt>
    <dgm:pt modelId="{3C5C6723-04AD-4C68-9F49-07CB9D90BE94}" type="pres">
      <dgm:prSet presAssocID="{3C134AC3-C6F5-4ABB-8FA1-78D409436E64}" presName="node" presStyleLbl="node1" presStyleIdx="1" presStyleCnt="3">
        <dgm:presLayoutVars>
          <dgm:bulletEnabled val="1"/>
        </dgm:presLayoutVars>
      </dgm:prSet>
      <dgm:spPr/>
    </dgm:pt>
    <dgm:pt modelId="{612254E6-4C17-4782-95A1-649BB671D6BB}" type="pres">
      <dgm:prSet presAssocID="{3DFA66E1-F929-47B6-9416-F195AE18DE4A}" presName="sibTrans" presStyleLbl="sibTrans2D1" presStyleIdx="1" presStyleCnt="2"/>
      <dgm:spPr/>
    </dgm:pt>
    <dgm:pt modelId="{6DAE01C6-F71E-4AF2-99DB-1214DCF063A6}" type="pres">
      <dgm:prSet presAssocID="{3DFA66E1-F929-47B6-9416-F195AE18DE4A}" presName="connectorText" presStyleLbl="sibTrans2D1" presStyleIdx="1" presStyleCnt="2"/>
      <dgm:spPr/>
    </dgm:pt>
    <dgm:pt modelId="{04100F71-2CD1-4228-86AA-477CAA37CF23}" type="pres">
      <dgm:prSet presAssocID="{ED9451A4-6723-4A3E-BB22-0D9B915F5821}" presName="node" presStyleLbl="node1" presStyleIdx="2" presStyleCnt="3">
        <dgm:presLayoutVars>
          <dgm:bulletEnabled val="1"/>
        </dgm:presLayoutVars>
      </dgm:prSet>
      <dgm:spPr/>
    </dgm:pt>
  </dgm:ptLst>
  <dgm:cxnLst>
    <dgm:cxn modelId="{D4637A09-D4EC-4E7F-9777-0A233ABD818D}" type="presOf" srcId="{ABB67F8B-DEC3-4D09-9E17-3A37C7506A51}" destId="{D8051973-2211-4448-A4B9-4F6B25297EDD}" srcOrd="1" destOrd="0" presId="urn:microsoft.com/office/officeart/2005/8/layout/process1"/>
    <dgm:cxn modelId="{C748F50C-14D1-4A5D-8190-9B27234876CD}" type="presOf" srcId="{ED9451A4-6723-4A3E-BB22-0D9B915F5821}" destId="{04100F71-2CD1-4228-86AA-477CAA37CF23}" srcOrd="0" destOrd="0" presId="urn:microsoft.com/office/officeart/2005/8/layout/process1"/>
    <dgm:cxn modelId="{0035093C-C95E-43D8-B326-8EBC6C670E0C}" type="presOf" srcId="{3C134AC3-C6F5-4ABB-8FA1-78D409436E64}" destId="{3C5C6723-04AD-4C68-9F49-07CB9D90BE94}" srcOrd="0" destOrd="0" presId="urn:microsoft.com/office/officeart/2005/8/layout/process1"/>
    <dgm:cxn modelId="{E93A3E40-822A-49E3-BB7F-9F11F45D10D2}" srcId="{66E47C97-F4C1-42C6-BEB2-FC13112153AE}" destId="{ED9451A4-6723-4A3E-BB22-0D9B915F5821}" srcOrd="2" destOrd="0" parTransId="{C9961E67-019C-48A8-953D-6DB9DBD191D6}" sibTransId="{F4CD8F25-0B8B-4356-8181-23C92E32B6F4}"/>
    <dgm:cxn modelId="{89B69F4B-629A-4A33-B31E-A94DEBFA9690}" type="presOf" srcId="{ABB67F8B-DEC3-4D09-9E17-3A37C7506A51}" destId="{5CD182C0-800E-432C-8B73-854A903CC72D}" srcOrd="0" destOrd="0" presId="urn:microsoft.com/office/officeart/2005/8/layout/process1"/>
    <dgm:cxn modelId="{53E70178-87C5-43FA-90D1-FFD0D01BA7AD}" type="presOf" srcId="{5BE86BF3-D341-4155-9484-306A3B20C102}" destId="{83E38CBC-CC3E-40D3-B584-F97F97FA64F6}" srcOrd="0" destOrd="0" presId="urn:microsoft.com/office/officeart/2005/8/layout/process1"/>
    <dgm:cxn modelId="{D88736D8-7912-4963-B7D4-11B91A973DC7}" type="presOf" srcId="{3DFA66E1-F929-47B6-9416-F195AE18DE4A}" destId="{612254E6-4C17-4782-95A1-649BB671D6BB}" srcOrd="0" destOrd="0" presId="urn:microsoft.com/office/officeart/2005/8/layout/process1"/>
    <dgm:cxn modelId="{446FA0E4-0BCC-432C-A377-15B5785B110C}" type="presOf" srcId="{66E47C97-F4C1-42C6-BEB2-FC13112153AE}" destId="{64323CED-4B76-470C-968C-F1E81F93F046}" srcOrd="0" destOrd="0" presId="urn:microsoft.com/office/officeart/2005/8/layout/process1"/>
    <dgm:cxn modelId="{4B7F0CED-53AB-46D7-B6A9-7A6BE48865D2}" type="presOf" srcId="{3DFA66E1-F929-47B6-9416-F195AE18DE4A}" destId="{6DAE01C6-F71E-4AF2-99DB-1214DCF063A6}" srcOrd="1" destOrd="0" presId="urn:microsoft.com/office/officeart/2005/8/layout/process1"/>
    <dgm:cxn modelId="{A2076AF0-E5F5-4FEA-8C3A-45FA8AD83D60}" srcId="{66E47C97-F4C1-42C6-BEB2-FC13112153AE}" destId="{5BE86BF3-D341-4155-9484-306A3B20C102}" srcOrd="0" destOrd="0" parTransId="{6EB35FA6-7C13-4889-AEB9-1C80013BD367}" sibTransId="{ABB67F8B-DEC3-4D09-9E17-3A37C7506A51}"/>
    <dgm:cxn modelId="{BDCE60FB-719B-45D4-8E9C-00C4009E7530}" srcId="{66E47C97-F4C1-42C6-BEB2-FC13112153AE}" destId="{3C134AC3-C6F5-4ABB-8FA1-78D409436E64}" srcOrd="1" destOrd="0" parTransId="{8676FC33-775E-4430-AD1D-0806E3A69C3B}" sibTransId="{3DFA66E1-F929-47B6-9416-F195AE18DE4A}"/>
    <dgm:cxn modelId="{21F98D6F-B222-471C-88CF-C39E7E161B2B}" type="presParOf" srcId="{64323CED-4B76-470C-968C-F1E81F93F046}" destId="{83E38CBC-CC3E-40D3-B584-F97F97FA64F6}" srcOrd="0" destOrd="0" presId="urn:microsoft.com/office/officeart/2005/8/layout/process1"/>
    <dgm:cxn modelId="{DE18B930-543F-4B39-BF80-54B179410BF2}" type="presParOf" srcId="{64323CED-4B76-470C-968C-F1E81F93F046}" destId="{5CD182C0-800E-432C-8B73-854A903CC72D}" srcOrd="1" destOrd="0" presId="urn:microsoft.com/office/officeart/2005/8/layout/process1"/>
    <dgm:cxn modelId="{72F5816F-9A0E-4C9C-9A1D-CDBA3CA2C5E8}" type="presParOf" srcId="{5CD182C0-800E-432C-8B73-854A903CC72D}" destId="{D8051973-2211-4448-A4B9-4F6B25297EDD}" srcOrd="0" destOrd="0" presId="urn:microsoft.com/office/officeart/2005/8/layout/process1"/>
    <dgm:cxn modelId="{9A2A168D-6CB5-4AA1-B250-71485F946E2E}" type="presParOf" srcId="{64323CED-4B76-470C-968C-F1E81F93F046}" destId="{3C5C6723-04AD-4C68-9F49-07CB9D90BE94}" srcOrd="2" destOrd="0" presId="urn:microsoft.com/office/officeart/2005/8/layout/process1"/>
    <dgm:cxn modelId="{F8723296-1C36-460D-BD96-DB978ED852DB}" type="presParOf" srcId="{64323CED-4B76-470C-968C-F1E81F93F046}" destId="{612254E6-4C17-4782-95A1-649BB671D6BB}" srcOrd="3" destOrd="0" presId="urn:microsoft.com/office/officeart/2005/8/layout/process1"/>
    <dgm:cxn modelId="{E7168600-118F-490B-992C-536E26BD6CCA}" type="presParOf" srcId="{612254E6-4C17-4782-95A1-649BB671D6BB}" destId="{6DAE01C6-F71E-4AF2-99DB-1214DCF063A6}" srcOrd="0" destOrd="0" presId="urn:microsoft.com/office/officeart/2005/8/layout/process1"/>
    <dgm:cxn modelId="{A0CCDE21-BC6B-4E08-8900-FD26D63DB5DD}" type="presParOf" srcId="{64323CED-4B76-470C-968C-F1E81F93F046}" destId="{04100F71-2CD1-4228-86AA-477CAA37CF23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55255"/>
          <a:ext cx="1220226" cy="7321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Input (</a:t>
          </a:r>
          <a:r>
            <a:rPr lang="fr-FR" sz="1500" kern="1200" dirty="0" err="1"/>
            <a:t>given</a:t>
          </a:r>
          <a:r>
            <a:rPr lang="fr-FR" sz="1500" kern="1200" dirty="0"/>
            <a:t>)</a:t>
          </a:r>
        </a:p>
      </dsp:txBody>
      <dsp:txXfrm>
        <a:off x="25526" y="276699"/>
        <a:ext cx="1177338" cy="689247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55255"/>
          <a:ext cx="1220226" cy="7321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Function</a:t>
          </a:r>
          <a:endParaRPr lang="fr-FR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(</a:t>
          </a:r>
          <a:r>
            <a:rPr lang="fr-FR" sz="1500" kern="1200" dirty="0" err="1"/>
            <a:t>Created</a:t>
          </a:r>
          <a:r>
            <a:rPr lang="fr-FR" sz="1500" kern="1200" dirty="0"/>
            <a:t>)</a:t>
          </a:r>
        </a:p>
      </dsp:txBody>
      <dsp:txXfrm>
        <a:off x="1733843" y="276699"/>
        <a:ext cx="1177338" cy="689247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55255"/>
          <a:ext cx="1220226" cy="732135"/>
        </a:xfrm>
        <a:prstGeom prst="roundRect">
          <a:avLst>
            <a:gd name="adj" fmla="val 10000"/>
          </a:avLst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Output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(</a:t>
          </a:r>
          <a:r>
            <a:rPr lang="fr-FR" sz="1500" kern="1200" dirty="0" err="1"/>
            <a:t>Obtained</a:t>
          </a:r>
          <a:r>
            <a:rPr lang="fr-FR" sz="1500" kern="1200" dirty="0"/>
            <a:t>)</a:t>
          </a:r>
        </a:p>
      </dsp:txBody>
      <dsp:txXfrm>
        <a:off x="3442160" y="276699"/>
        <a:ext cx="1177338" cy="68924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55255"/>
          <a:ext cx="1220226" cy="7321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Input (</a:t>
          </a:r>
          <a:r>
            <a:rPr lang="fr-FR" sz="1500" kern="1200" dirty="0" err="1"/>
            <a:t>available</a:t>
          </a:r>
          <a:r>
            <a:rPr lang="fr-FR" sz="1500" kern="1200" dirty="0"/>
            <a:t>)</a:t>
          </a:r>
        </a:p>
      </dsp:txBody>
      <dsp:txXfrm>
        <a:off x="25526" y="276699"/>
        <a:ext cx="1177338" cy="689247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55255"/>
          <a:ext cx="1220226" cy="732135"/>
        </a:xfrm>
        <a:prstGeom prst="roundRect">
          <a:avLst>
            <a:gd name="adj" fmla="val 10000"/>
          </a:avLst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Function</a:t>
          </a:r>
          <a:endParaRPr lang="fr-FR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(?)</a:t>
          </a:r>
        </a:p>
      </dsp:txBody>
      <dsp:txXfrm>
        <a:off x="1733843" y="276699"/>
        <a:ext cx="1177338" cy="689247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55255"/>
          <a:ext cx="1220226" cy="7321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Output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(</a:t>
          </a:r>
          <a:r>
            <a:rPr lang="fr-FR" sz="1500" kern="1200" dirty="0" err="1"/>
            <a:t>available</a:t>
          </a:r>
          <a:r>
            <a:rPr lang="fr-FR" sz="1500" kern="1200" dirty="0"/>
            <a:t>)</a:t>
          </a:r>
        </a:p>
      </dsp:txBody>
      <dsp:txXfrm>
        <a:off x="3442160" y="276699"/>
        <a:ext cx="1177338" cy="6892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55255"/>
          <a:ext cx="1220226" cy="7321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Input (</a:t>
          </a:r>
          <a:r>
            <a:rPr lang="fr-FR" sz="1500" kern="1200" dirty="0" err="1"/>
            <a:t>given</a:t>
          </a:r>
          <a:r>
            <a:rPr lang="fr-FR" sz="1500" kern="1200" dirty="0"/>
            <a:t>)</a:t>
          </a:r>
        </a:p>
      </dsp:txBody>
      <dsp:txXfrm>
        <a:off x="25526" y="276699"/>
        <a:ext cx="1177338" cy="689247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55255"/>
          <a:ext cx="1220226" cy="7321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Function</a:t>
          </a:r>
          <a:endParaRPr lang="fr-FR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(</a:t>
          </a:r>
          <a:r>
            <a:rPr lang="fr-FR" sz="1500" kern="1200" dirty="0" err="1"/>
            <a:t>Created</a:t>
          </a:r>
          <a:r>
            <a:rPr lang="fr-FR" sz="1500" kern="1200" dirty="0"/>
            <a:t>)</a:t>
          </a:r>
        </a:p>
      </dsp:txBody>
      <dsp:txXfrm>
        <a:off x="1733843" y="276699"/>
        <a:ext cx="1177338" cy="689247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55255"/>
          <a:ext cx="1220226" cy="732135"/>
        </a:xfrm>
        <a:prstGeom prst="roundRect">
          <a:avLst>
            <a:gd name="adj" fmla="val 10000"/>
          </a:avLst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Output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(</a:t>
          </a:r>
          <a:r>
            <a:rPr lang="fr-FR" sz="1500" kern="1200" dirty="0" err="1"/>
            <a:t>Obtained</a:t>
          </a:r>
          <a:r>
            <a:rPr lang="fr-FR" sz="1500" kern="1200" dirty="0"/>
            <a:t>)</a:t>
          </a:r>
        </a:p>
      </dsp:txBody>
      <dsp:txXfrm>
        <a:off x="3442160" y="276699"/>
        <a:ext cx="1177338" cy="68924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55255"/>
          <a:ext cx="1220226" cy="7321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Input (</a:t>
          </a:r>
          <a:r>
            <a:rPr lang="fr-FR" sz="1500" kern="1200" dirty="0" err="1"/>
            <a:t>available</a:t>
          </a:r>
          <a:r>
            <a:rPr lang="fr-FR" sz="1500" kern="1200" dirty="0"/>
            <a:t>)</a:t>
          </a:r>
        </a:p>
      </dsp:txBody>
      <dsp:txXfrm>
        <a:off x="25526" y="276699"/>
        <a:ext cx="1177338" cy="689247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55255"/>
          <a:ext cx="1220226" cy="732135"/>
        </a:xfrm>
        <a:prstGeom prst="roundRect">
          <a:avLst>
            <a:gd name="adj" fmla="val 10000"/>
          </a:avLst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Function</a:t>
          </a:r>
          <a:endParaRPr lang="fr-FR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(?)</a:t>
          </a:r>
        </a:p>
      </dsp:txBody>
      <dsp:txXfrm>
        <a:off x="1733843" y="276699"/>
        <a:ext cx="1177338" cy="689247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55255"/>
          <a:ext cx="1220226" cy="7321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Output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(</a:t>
          </a:r>
          <a:r>
            <a:rPr lang="fr-FR" sz="1500" kern="1200" dirty="0" err="1"/>
            <a:t>available</a:t>
          </a:r>
          <a:r>
            <a:rPr lang="fr-FR" sz="1500" kern="1200" dirty="0"/>
            <a:t>)</a:t>
          </a:r>
        </a:p>
      </dsp:txBody>
      <dsp:txXfrm>
        <a:off x="3442160" y="276699"/>
        <a:ext cx="1177338" cy="6892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4082" y="255255"/>
          <a:ext cx="1220226" cy="7321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Input (</a:t>
          </a:r>
          <a:r>
            <a:rPr lang="fr-FR" sz="1500" kern="1200" dirty="0" err="1"/>
            <a:t>given</a:t>
          </a:r>
          <a:r>
            <a:rPr lang="fr-FR" sz="1500" kern="1200" dirty="0"/>
            <a:t>)</a:t>
          </a:r>
        </a:p>
      </dsp:txBody>
      <dsp:txXfrm>
        <a:off x="25526" y="276699"/>
        <a:ext cx="1177338" cy="689247"/>
      </dsp:txXfrm>
    </dsp:sp>
    <dsp:sp modelId="{5CD182C0-800E-432C-8B73-854A903CC72D}">
      <dsp:nvSpPr>
        <dsp:cNvPr id="0" name=""/>
        <dsp:cNvSpPr/>
      </dsp:nvSpPr>
      <dsp:spPr>
        <a:xfrm>
          <a:off x="1346331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1346331" y="530538"/>
        <a:ext cx="181081" cy="181570"/>
      </dsp:txXfrm>
    </dsp:sp>
    <dsp:sp modelId="{3C5C6723-04AD-4C68-9F49-07CB9D90BE94}">
      <dsp:nvSpPr>
        <dsp:cNvPr id="0" name=""/>
        <dsp:cNvSpPr/>
      </dsp:nvSpPr>
      <dsp:spPr>
        <a:xfrm>
          <a:off x="1712399" y="255255"/>
          <a:ext cx="1220226" cy="7321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 err="1"/>
            <a:t>Function</a:t>
          </a:r>
          <a:endParaRPr lang="fr-FR" sz="1500" kern="1200" dirty="0"/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(</a:t>
          </a:r>
          <a:r>
            <a:rPr lang="fr-FR" sz="1500" kern="1200" dirty="0" err="1"/>
            <a:t>Created</a:t>
          </a:r>
          <a:r>
            <a:rPr lang="fr-FR" sz="1500" kern="1200" dirty="0"/>
            <a:t>)</a:t>
          </a:r>
        </a:p>
      </dsp:txBody>
      <dsp:txXfrm>
        <a:off x="1733843" y="276699"/>
        <a:ext cx="1177338" cy="689247"/>
      </dsp:txXfrm>
    </dsp:sp>
    <dsp:sp modelId="{612254E6-4C17-4782-95A1-649BB671D6BB}">
      <dsp:nvSpPr>
        <dsp:cNvPr id="0" name=""/>
        <dsp:cNvSpPr/>
      </dsp:nvSpPr>
      <dsp:spPr>
        <a:xfrm>
          <a:off x="3054648" y="470015"/>
          <a:ext cx="258687" cy="3026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200" kern="1200"/>
        </a:p>
      </dsp:txBody>
      <dsp:txXfrm>
        <a:off x="3054648" y="530538"/>
        <a:ext cx="181081" cy="181570"/>
      </dsp:txXfrm>
    </dsp:sp>
    <dsp:sp modelId="{04100F71-2CD1-4228-86AA-477CAA37CF23}">
      <dsp:nvSpPr>
        <dsp:cNvPr id="0" name=""/>
        <dsp:cNvSpPr/>
      </dsp:nvSpPr>
      <dsp:spPr>
        <a:xfrm>
          <a:off x="3420716" y="255255"/>
          <a:ext cx="1220226" cy="732135"/>
        </a:xfrm>
        <a:prstGeom prst="roundRect">
          <a:avLst>
            <a:gd name="adj" fmla="val 10000"/>
          </a:avLst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Output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500" kern="1200" dirty="0"/>
            <a:t>(</a:t>
          </a:r>
          <a:r>
            <a:rPr lang="fr-FR" sz="1500" kern="1200" dirty="0" err="1"/>
            <a:t>Obtained</a:t>
          </a:r>
          <a:r>
            <a:rPr lang="fr-FR" sz="1500" kern="1200" dirty="0"/>
            <a:t>)</a:t>
          </a:r>
        </a:p>
      </dsp:txBody>
      <dsp:txXfrm>
        <a:off x="3442160" y="276699"/>
        <a:ext cx="1177338" cy="68924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6158" y="0"/>
          <a:ext cx="1840572" cy="100036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Input x 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35458" y="29300"/>
        <a:ext cx="1781972" cy="941769"/>
      </dsp:txXfrm>
    </dsp:sp>
    <dsp:sp modelId="{5CD182C0-800E-432C-8B73-854A903CC72D}">
      <dsp:nvSpPr>
        <dsp:cNvPr id="0" name=""/>
        <dsp:cNvSpPr/>
      </dsp:nvSpPr>
      <dsp:spPr>
        <a:xfrm>
          <a:off x="2030787" y="271953"/>
          <a:ext cx="390201" cy="456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2030787" y="363245"/>
        <a:ext cx="273141" cy="273877"/>
      </dsp:txXfrm>
    </dsp:sp>
    <dsp:sp modelId="{3C5C6723-04AD-4C68-9F49-07CB9D90BE94}">
      <dsp:nvSpPr>
        <dsp:cNvPr id="0" name=""/>
        <dsp:cNvSpPr/>
      </dsp:nvSpPr>
      <dsp:spPr>
        <a:xfrm>
          <a:off x="2582958" y="0"/>
          <a:ext cx="1840572" cy="1000369"/>
        </a:xfrm>
        <a:prstGeom prst="roundRect">
          <a:avLst>
            <a:gd name="adj" fmla="val 10000"/>
          </a:avLst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 err="1"/>
            <a:t>Function</a:t>
          </a:r>
          <a:r>
            <a:rPr lang="fr-FR" sz="1800" kern="1200" dirty="0"/>
            <a:t> f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(?)</a:t>
          </a:r>
        </a:p>
      </dsp:txBody>
      <dsp:txXfrm>
        <a:off x="2612258" y="29300"/>
        <a:ext cx="1781972" cy="941769"/>
      </dsp:txXfrm>
    </dsp:sp>
    <dsp:sp modelId="{612254E6-4C17-4782-95A1-649BB671D6BB}">
      <dsp:nvSpPr>
        <dsp:cNvPr id="0" name=""/>
        <dsp:cNvSpPr/>
      </dsp:nvSpPr>
      <dsp:spPr>
        <a:xfrm>
          <a:off x="4607588" y="271953"/>
          <a:ext cx="390201" cy="45646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400" kern="1200"/>
        </a:p>
      </dsp:txBody>
      <dsp:txXfrm>
        <a:off x="4607588" y="363245"/>
        <a:ext cx="273141" cy="273877"/>
      </dsp:txXfrm>
    </dsp:sp>
    <dsp:sp modelId="{04100F71-2CD1-4228-86AA-477CAA37CF23}">
      <dsp:nvSpPr>
        <dsp:cNvPr id="0" name=""/>
        <dsp:cNvSpPr/>
      </dsp:nvSpPr>
      <dsp:spPr>
        <a:xfrm>
          <a:off x="5159759" y="0"/>
          <a:ext cx="1840572" cy="1000369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Output y = f(x)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/>
            <a:t>(</a:t>
          </a:r>
          <a:r>
            <a:rPr lang="fr-FR" sz="1800" kern="1200" dirty="0" err="1"/>
            <a:t>available</a:t>
          </a:r>
          <a:r>
            <a:rPr lang="fr-FR" sz="1800" kern="1200" dirty="0"/>
            <a:t>)</a:t>
          </a:r>
        </a:p>
      </dsp:txBody>
      <dsp:txXfrm>
        <a:off x="5189059" y="29300"/>
        <a:ext cx="1781972" cy="94176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E38CBC-CC3E-40D3-B584-F97F97FA64F6}">
      <dsp:nvSpPr>
        <dsp:cNvPr id="0" name=""/>
        <dsp:cNvSpPr/>
      </dsp:nvSpPr>
      <dsp:spPr>
        <a:xfrm>
          <a:off x="10069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Input x 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40800" y="30731"/>
        <a:ext cx="2948331" cy="987773"/>
      </dsp:txXfrm>
    </dsp:sp>
    <dsp:sp modelId="{5CD182C0-800E-432C-8B73-854A903CC72D}">
      <dsp:nvSpPr>
        <dsp:cNvPr id="0" name=""/>
        <dsp:cNvSpPr/>
      </dsp:nvSpPr>
      <dsp:spPr>
        <a:xfrm>
          <a:off x="332084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3320842" y="300689"/>
        <a:ext cx="446653" cy="447856"/>
      </dsp:txXfrm>
    </dsp:sp>
    <dsp:sp modelId="{3C5C6723-04AD-4C68-9F49-07CB9D90BE94}">
      <dsp:nvSpPr>
        <dsp:cNvPr id="0" name=""/>
        <dsp:cNvSpPr/>
      </dsp:nvSpPr>
      <dsp:spPr>
        <a:xfrm>
          <a:off x="4223780" y="0"/>
          <a:ext cx="3009793" cy="1049235"/>
        </a:xfrm>
        <a:prstGeom prst="roundRect">
          <a:avLst>
            <a:gd name="adj" fmla="val 10000"/>
          </a:avLst>
        </a:prstGeom>
        <a:solidFill>
          <a:srgbClr val="C0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 err="1"/>
            <a:t>Function</a:t>
          </a:r>
          <a:r>
            <a:rPr lang="fr-FR" sz="2400" kern="1200" dirty="0"/>
            <a:t> f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(?)</a:t>
          </a:r>
        </a:p>
      </dsp:txBody>
      <dsp:txXfrm>
        <a:off x="4254511" y="30731"/>
        <a:ext cx="2948331" cy="987773"/>
      </dsp:txXfrm>
    </dsp:sp>
    <dsp:sp modelId="{612254E6-4C17-4782-95A1-649BB671D6BB}">
      <dsp:nvSpPr>
        <dsp:cNvPr id="0" name=""/>
        <dsp:cNvSpPr/>
      </dsp:nvSpPr>
      <dsp:spPr>
        <a:xfrm>
          <a:off x="7534552" y="151403"/>
          <a:ext cx="638076" cy="7464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1900" kern="1200"/>
        </a:p>
      </dsp:txBody>
      <dsp:txXfrm>
        <a:off x="7534552" y="300689"/>
        <a:ext cx="446653" cy="447856"/>
      </dsp:txXfrm>
    </dsp:sp>
    <dsp:sp modelId="{04100F71-2CD1-4228-86AA-477CAA37CF23}">
      <dsp:nvSpPr>
        <dsp:cNvPr id="0" name=""/>
        <dsp:cNvSpPr/>
      </dsp:nvSpPr>
      <dsp:spPr>
        <a:xfrm>
          <a:off x="8437490" y="0"/>
          <a:ext cx="3009793" cy="1049235"/>
        </a:xfrm>
        <a:prstGeom prst="roundRect">
          <a:avLst>
            <a:gd name="adj" fmla="val 10000"/>
          </a:avLst>
        </a:prstGeom>
        <a:solidFill>
          <a:schemeClr val="accent4">
            <a:lumMod val="75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Output y = f(x)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400" kern="1200" dirty="0"/>
            <a:t>(</a:t>
          </a:r>
          <a:r>
            <a:rPr lang="fr-FR" sz="2400" kern="1200" dirty="0" err="1"/>
            <a:t>available</a:t>
          </a:r>
          <a:r>
            <a:rPr lang="fr-FR" sz="2400" kern="1200" dirty="0"/>
            <a:t>)</a:t>
          </a:r>
        </a:p>
      </dsp:txBody>
      <dsp:txXfrm>
        <a:off x="8468221" y="30731"/>
        <a:ext cx="2948331" cy="9877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5261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32461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7631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056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606860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43622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42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6142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5632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61021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2234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FB4BF7-CADB-442F-AA23-AEC7C988EC9C}" type="datetimeFigureOut">
              <a:rPr lang="fr-FR" smtClean="0"/>
              <a:t>31/03/2019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AEB3FEA-85D2-40EA-9567-465506EFFC70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7322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umpy.org/devdocs/user/quickstart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7" Type="http://schemas.openxmlformats.org/officeDocument/2006/relationships/image" Target="../media/image21.jpe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1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ylervigen.com/spurious-correlations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70476-5EE1-4F66-92D8-1395DE0679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Week 10 – Session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827DC4-683A-4672-8C4E-C4CF897182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DW 10.009 – Introduction to Python Programming</a:t>
            </a:r>
          </a:p>
        </p:txBody>
      </p:sp>
    </p:spTree>
    <p:extLst>
      <p:ext uri="{BB962C8B-B14F-4D97-AF65-F5344CB8AC3E}">
        <p14:creationId xmlns:p14="http://schemas.microsoft.com/office/powerpoint/2010/main" val="164148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3FBC-2A30-493B-A032-FA120E53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operators</a:t>
            </a:r>
            <a:r>
              <a:rPr lang="fr-FR" dirty="0"/>
              <a:t>: addition </a:t>
            </a:r>
            <a:br>
              <a:rPr lang="fr-FR" dirty="0"/>
            </a:br>
            <a:r>
              <a:rPr lang="fr-FR" dirty="0"/>
              <a:t>and multiplication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E88CF-1CD1-4B35-9583-3EA27D14C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Interestingly</a:t>
            </a:r>
            <a:r>
              <a:rPr lang="fr-FR" dirty="0"/>
              <a:t>, the basic </a:t>
            </a:r>
            <a:r>
              <a:rPr lang="fr-FR" dirty="0" err="1"/>
              <a:t>operations</a:t>
            </a:r>
            <a:r>
              <a:rPr lang="fr-FR" dirty="0"/>
              <a:t> on matrices have been </a:t>
            </a:r>
            <a:r>
              <a:rPr lang="fr-FR" dirty="0" err="1"/>
              <a:t>implemented</a:t>
            </a:r>
            <a:r>
              <a:rPr lang="fr-FR" dirty="0"/>
              <a:t> in </a:t>
            </a:r>
            <a:r>
              <a:rPr lang="fr-FR" dirty="0" err="1"/>
              <a:t>Numpy</a:t>
            </a:r>
            <a:r>
              <a:rPr lang="fr-FR" dirty="0"/>
              <a:t>.</a:t>
            </a:r>
          </a:p>
          <a:p>
            <a:r>
              <a:rPr lang="fr-FR" dirty="0"/>
              <a:t>For instance, the </a:t>
            </a:r>
            <a:r>
              <a:rPr lang="fr-FR" b="1" dirty="0"/>
              <a:t>addition </a:t>
            </a:r>
            <a:r>
              <a:rPr lang="fr-FR" b="1" dirty="0">
                <a:solidFill>
                  <a:srgbClr val="7030A0"/>
                </a:solidFill>
              </a:rPr>
              <a:t>+</a:t>
            </a:r>
            <a:r>
              <a:rPr lang="fr-FR" dirty="0"/>
              <a:t> </a:t>
            </a:r>
            <a:r>
              <a:rPr lang="fr-FR" dirty="0" err="1"/>
              <a:t>works</a:t>
            </a:r>
            <a:r>
              <a:rPr lang="fr-FR" dirty="0"/>
              <a:t> as </a:t>
            </a:r>
            <a:r>
              <a:rPr lang="fr-FR" dirty="0" err="1"/>
              <a:t>expected</a:t>
            </a:r>
            <a:r>
              <a:rPr lang="fr-FR" dirty="0"/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FA33BA-A54A-4796-B4AC-2E3A8FDBE5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t="38685" r="78679" b="35546"/>
          <a:stretch/>
        </p:blipFill>
        <p:spPr>
          <a:xfrm>
            <a:off x="6904653" y="164614"/>
            <a:ext cx="3732245" cy="368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53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83FBC-2A30-493B-A032-FA120E53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Basic </a:t>
            </a:r>
            <a:r>
              <a:rPr lang="fr-FR" dirty="0" err="1"/>
              <a:t>operators</a:t>
            </a:r>
            <a:r>
              <a:rPr lang="fr-FR" dirty="0"/>
              <a:t>: addition </a:t>
            </a:r>
            <a:br>
              <a:rPr lang="fr-FR" dirty="0"/>
            </a:br>
            <a:r>
              <a:rPr lang="fr-FR" dirty="0"/>
              <a:t>and multiplication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4E88CF-1CD1-4B35-9583-3EA27D14C13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Interestingly</a:t>
            </a:r>
            <a:r>
              <a:rPr lang="fr-FR" dirty="0"/>
              <a:t>, the basic </a:t>
            </a:r>
            <a:r>
              <a:rPr lang="fr-FR" dirty="0" err="1"/>
              <a:t>operations</a:t>
            </a:r>
            <a:r>
              <a:rPr lang="fr-FR" dirty="0"/>
              <a:t> on matrices have been </a:t>
            </a:r>
            <a:r>
              <a:rPr lang="fr-FR" dirty="0" err="1"/>
              <a:t>implemented</a:t>
            </a:r>
            <a:r>
              <a:rPr lang="fr-FR" dirty="0"/>
              <a:t> in </a:t>
            </a:r>
            <a:r>
              <a:rPr lang="fr-FR" dirty="0" err="1"/>
              <a:t>Numpy</a:t>
            </a:r>
            <a:r>
              <a:rPr lang="fr-FR" dirty="0"/>
              <a:t>.</a:t>
            </a:r>
          </a:p>
          <a:p>
            <a:r>
              <a:rPr lang="fr-FR" dirty="0"/>
              <a:t>The </a:t>
            </a:r>
            <a:r>
              <a:rPr lang="fr-FR" b="1" dirty="0"/>
              <a:t>multiplication </a:t>
            </a:r>
            <a:r>
              <a:rPr lang="fr-FR" b="1" dirty="0">
                <a:solidFill>
                  <a:srgbClr val="7030A0"/>
                </a:solidFill>
              </a:rPr>
              <a:t>*</a:t>
            </a:r>
            <a:r>
              <a:rPr lang="fr-FR" dirty="0"/>
              <a:t> </a:t>
            </a:r>
            <a:r>
              <a:rPr lang="fr-FR" dirty="0" err="1"/>
              <a:t>however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</a:t>
            </a:r>
            <a:r>
              <a:rPr lang="fr-FR" b="1" dirty="0" err="1"/>
              <a:t>element-wise</a:t>
            </a:r>
            <a:r>
              <a:rPr lang="fr-FR" dirty="0"/>
              <a:t> multiplication by default.</a:t>
            </a:r>
          </a:p>
          <a:p>
            <a:r>
              <a:rPr lang="fr-FR" dirty="0"/>
              <a:t>The standard matrix multiplication uses the </a:t>
            </a:r>
            <a:r>
              <a:rPr lang="fr-FR" b="1" dirty="0"/>
              <a:t>dot()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E676EB-9DC0-4D04-9CB7-448F87B8F5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3" t="38685" r="78679" b="15707"/>
          <a:stretch/>
        </p:blipFill>
        <p:spPr>
          <a:xfrm>
            <a:off x="6904653" y="164614"/>
            <a:ext cx="3732245" cy="652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79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E8E69-3946-439E-B91B-29DCE890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Indexing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AAE6D8-6622-4217-A288-7B796A25EC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As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b="1" dirty="0" err="1"/>
              <a:t>indexing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/>
              <a:t>successive</a:t>
            </a:r>
            <a:r>
              <a:rPr lang="fr-FR" dirty="0"/>
              <a:t> </a:t>
            </a:r>
            <a:r>
              <a:rPr lang="fr-FR" b="1" dirty="0" err="1"/>
              <a:t>brackets</a:t>
            </a:r>
            <a:r>
              <a:rPr lang="fr-FR" dirty="0"/>
              <a:t>.</a:t>
            </a:r>
          </a:p>
          <a:p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use the </a:t>
            </a:r>
            <a:r>
              <a:rPr lang="fr-FR" b="1" dirty="0" err="1"/>
              <a:t>bracket</a:t>
            </a:r>
            <a:r>
              <a:rPr lang="fr-FR" dirty="0"/>
              <a:t> and </a:t>
            </a:r>
            <a:r>
              <a:rPr lang="fr-FR" b="1" dirty="0"/>
              <a:t>comma</a:t>
            </a:r>
            <a:r>
              <a:rPr lang="fr-FR" dirty="0"/>
              <a:t> </a:t>
            </a:r>
            <a:r>
              <a:rPr lang="fr-FR" b="1" dirty="0"/>
              <a:t>notation</a:t>
            </a:r>
            <a:r>
              <a:rPr lang="fr-FR" dirty="0"/>
              <a:t> on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arrays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(and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much</a:t>
            </a:r>
            <a:r>
              <a:rPr lang="fr-FR" dirty="0"/>
              <a:t> </a:t>
            </a:r>
            <a:r>
              <a:rPr lang="fr-FR" dirty="0" err="1"/>
              <a:t>prefered</a:t>
            </a:r>
            <a:r>
              <a:rPr lang="fr-FR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19F405-F414-4764-B3D8-A9DB29673D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61" t="24476" r="71378" b="24408"/>
          <a:stretch/>
        </p:blipFill>
        <p:spPr>
          <a:xfrm>
            <a:off x="6096000" y="335756"/>
            <a:ext cx="5960796" cy="615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0255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965F-92FA-4B2A-BC82-8AE3FCC20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Slicing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A6C48D-9FAD-4F5C-93DE-E1BCE7126E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perform</a:t>
            </a:r>
            <a:r>
              <a:rPr lang="fr-FR" dirty="0"/>
              <a:t> </a:t>
            </a:r>
            <a:r>
              <a:rPr lang="fr-FR" b="1" dirty="0" err="1"/>
              <a:t>slicing</a:t>
            </a:r>
            <a:r>
              <a:rPr lang="fr-FR" dirty="0"/>
              <a:t>, as </a:t>
            </a:r>
            <a:r>
              <a:rPr lang="fr-FR" dirty="0" err="1"/>
              <a:t>before</a:t>
            </a:r>
            <a:r>
              <a:rPr lang="fr-FR" dirty="0"/>
              <a:t>.</a:t>
            </a:r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use the </a:t>
            </a:r>
            <a:r>
              <a:rPr lang="fr-FR" b="1" dirty="0"/>
              <a:t>:</a:t>
            </a:r>
            <a:r>
              <a:rPr lang="fr-FR" dirty="0"/>
              <a:t> </a:t>
            </a:r>
            <a:r>
              <a:rPr lang="fr-FR" dirty="0" err="1"/>
              <a:t>symbol</a:t>
            </a:r>
            <a:r>
              <a:rPr lang="fr-FR" dirty="0"/>
              <a:t> to </a:t>
            </a:r>
            <a:r>
              <a:rPr lang="fr-FR" b="1" dirty="0"/>
              <a:t>select all the </a:t>
            </a:r>
            <a:r>
              <a:rPr lang="fr-FR" b="1" dirty="0" err="1"/>
              <a:t>elements</a:t>
            </a:r>
            <a:r>
              <a:rPr lang="fr-FR" b="1" dirty="0"/>
              <a:t> </a:t>
            </a:r>
            <a:r>
              <a:rPr lang="fr-FR" b="1" dirty="0" err="1"/>
              <a:t>along</a:t>
            </a:r>
            <a:r>
              <a:rPr lang="fr-FR" b="1" dirty="0"/>
              <a:t> a dimension</a:t>
            </a:r>
            <a:r>
              <a:rPr lang="fr-FR" dirty="0"/>
              <a:t> of the matrix</a:t>
            </a:r>
          </a:p>
          <a:p>
            <a:pPr lvl="1"/>
            <a:r>
              <a:rPr lang="fr-FR" dirty="0"/>
              <a:t>(</a:t>
            </a:r>
            <a:r>
              <a:rPr lang="fr-FR" dirty="0" err="1"/>
              <a:t>whole</a:t>
            </a:r>
            <a:r>
              <a:rPr lang="fr-FR" dirty="0"/>
              <a:t> </a:t>
            </a:r>
            <a:r>
              <a:rPr lang="fr-FR" dirty="0" err="1"/>
              <a:t>row</a:t>
            </a:r>
            <a:r>
              <a:rPr lang="fr-FR" dirty="0"/>
              <a:t>/</a:t>
            </a:r>
            <a:r>
              <a:rPr lang="fr-FR" dirty="0" err="1"/>
              <a:t>column</a:t>
            </a:r>
            <a:r>
              <a:rPr lang="fr-FR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638440-B312-4041-8104-9BE23F21FA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23" t="40604" r="79044" b="29753"/>
          <a:stretch/>
        </p:blipFill>
        <p:spPr>
          <a:xfrm>
            <a:off x="6680717" y="1172641"/>
            <a:ext cx="4516017" cy="548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76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BCC7-5608-482E-A69D-F0DCBD9C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Reshaping</a:t>
            </a:r>
            <a:r>
              <a:rPr lang="fr-FR" dirty="0"/>
              <a:t> </a:t>
            </a:r>
            <a:r>
              <a:rPr lang="fr-FR" dirty="0" err="1"/>
              <a:t>into</a:t>
            </a:r>
            <a:r>
              <a:rPr lang="fr-FR" dirty="0"/>
              <a:t> 1D </a:t>
            </a:r>
            <a:r>
              <a:rPr lang="fr-FR" dirty="0" err="1"/>
              <a:t>arrays</a:t>
            </a:r>
            <a:r>
              <a:rPr lang="fr-FR" dirty="0"/>
              <a:t>, </a:t>
            </a:r>
            <a:r>
              <a:rPr lang="fr-FR" dirty="0" err="1"/>
              <a:t>a.k.a</a:t>
            </a:r>
            <a:r>
              <a:rPr lang="fr-FR" dirty="0"/>
              <a:t>. </a:t>
            </a:r>
            <a:r>
              <a:rPr lang="fr-FR" dirty="0" err="1"/>
              <a:t>flattening</a:t>
            </a:r>
            <a:r>
              <a:rPr lang="fr-FR"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40A32-8A3F-4CC8-AF34-81EAB7BB3B1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interested</a:t>
            </a:r>
            <a:r>
              <a:rPr lang="fr-FR" dirty="0"/>
              <a:t> to </a:t>
            </a:r>
            <a:r>
              <a:rPr lang="fr-FR" dirty="0" err="1"/>
              <a:t>reshape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matrix </a:t>
            </a:r>
            <a:r>
              <a:rPr lang="fr-FR" dirty="0" err="1"/>
              <a:t>into</a:t>
            </a:r>
            <a:r>
              <a:rPr lang="fr-FR" dirty="0"/>
              <a:t> a 1D </a:t>
            </a:r>
            <a:r>
              <a:rPr lang="fr-FR" dirty="0" err="1"/>
              <a:t>vector</a:t>
            </a:r>
            <a:r>
              <a:rPr lang="fr-FR" dirty="0"/>
              <a:t>.</a:t>
            </a:r>
          </a:p>
          <a:p>
            <a:r>
              <a:rPr lang="fr-FR" dirty="0" err="1"/>
              <a:t>We</a:t>
            </a:r>
            <a:r>
              <a:rPr lang="fr-FR" dirty="0"/>
              <a:t> can do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 err="1"/>
              <a:t>reshape</a:t>
            </a:r>
            <a:r>
              <a:rPr lang="fr-FR" b="1" dirty="0"/>
              <a:t>()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.</a:t>
            </a:r>
          </a:p>
          <a:p>
            <a:r>
              <a:rPr lang="fr-FR" dirty="0"/>
              <a:t>This </a:t>
            </a:r>
            <a:r>
              <a:rPr lang="fr-FR" dirty="0" err="1"/>
              <a:t>operation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known</a:t>
            </a:r>
            <a:r>
              <a:rPr lang="fr-FR" dirty="0"/>
              <a:t> as </a:t>
            </a:r>
            <a:r>
              <a:rPr lang="fr-FR" b="1" dirty="0" err="1"/>
              <a:t>flattening</a:t>
            </a:r>
            <a:r>
              <a:rPr lang="fr-FR" dirty="0"/>
              <a:t> a matrix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04A02C-5D18-4941-86E1-08E63A768B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30" t="34888" r="76199" b="44800"/>
          <a:stretch/>
        </p:blipFill>
        <p:spPr>
          <a:xfrm>
            <a:off x="6195526" y="1828800"/>
            <a:ext cx="5780725" cy="347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11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FBCC7-5608-482E-A69D-F0DCBD9C2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Reshaping</a:t>
            </a:r>
            <a:r>
              <a:rPr lang="fr-FR" dirty="0"/>
              <a:t> and </a:t>
            </a:r>
            <a:r>
              <a:rPr lang="fr-FR" dirty="0" err="1"/>
              <a:t>transposing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24EF5-5D0D-4A19-A04E-3DAD9DF696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15301"/>
          </a:xfrm>
        </p:spPr>
        <p:txBody>
          <a:bodyPr>
            <a:normAutofit/>
          </a:bodyPr>
          <a:lstStyle/>
          <a:p>
            <a:r>
              <a:rPr lang="fr-FR" dirty="0"/>
              <a:t>It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reshape</a:t>
            </a:r>
            <a:r>
              <a:rPr lang="fr-FR" dirty="0"/>
              <a:t> a matrix </a:t>
            </a:r>
            <a:r>
              <a:rPr lang="fr-FR" dirty="0" err="1"/>
              <a:t>from</a:t>
            </a:r>
            <a:r>
              <a:rPr lang="fr-FR" dirty="0"/>
              <a:t>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shape</a:t>
            </a:r>
            <a:r>
              <a:rPr lang="fr-FR" dirty="0"/>
              <a:t> to </a:t>
            </a:r>
            <a:r>
              <a:rPr lang="fr-FR" dirty="0" err="1"/>
              <a:t>another</a:t>
            </a:r>
            <a:r>
              <a:rPr lang="fr-FR" dirty="0"/>
              <a:t> one.</a:t>
            </a:r>
          </a:p>
          <a:p>
            <a:r>
              <a:rPr lang="fr-FR" dirty="0"/>
              <a:t>For instance </a:t>
            </a:r>
            <a:r>
              <a:rPr lang="fr-FR" b="1" dirty="0" err="1"/>
              <a:t>reshape</a:t>
            </a:r>
            <a:r>
              <a:rPr lang="fr-FR" dirty="0"/>
              <a:t> a (2,3) matrix </a:t>
            </a:r>
            <a:r>
              <a:rPr lang="fr-FR" dirty="0" err="1"/>
              <a:t>into</a:t>
            </a:r>
            <a:r>
              <a:rPr lang="fr-FR" dirty="0"/>
              <a:t> a (3,2) matrix.</a:t>
            </a:r>
          </a:p>
          <a:p>
            <a:r>
              <a:rPr lang="fr-FR" b="1" dirty="0"/>
              <a:t>Important: </a:t>
            </a:r>
            <a:r>
              <a:rPr lang="fr-FR" b="1" dirty="0" err="1"/>
              <a:t>this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not a transposition </a:t>
            </a:r>
            <a:r>
              <a:rPr lang="fr-FR" b="1" dirty="0" err="1"/>
              <a:t>operation</a:t>
            </a:r>
            <a:r>
              <a:rPr lang="fr-FR" b="1" dirty="0"/>
              <a:t>!</a:t>
            </a:r>
          </a:p>
          <a:p>
            <a:pPr lvl="1"/>
            <a:r>
              <a:rPr lang="fr-FR" dirty="0"/>
              <a:t>Transposition = </a:t>
            </a:r>
            <a:r>
              <a:rPr lang="fr-FR" b="1" dirty="0"/>
              <a:t>transpose()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B1F3BE-808D-449B-A6CC-C5342E26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0" t="27487" r="29039" b="36205"/>
          <a:stretch/>
        </p:blipFill>
        <p:spPr>
          <a:xfrm>
            <a:off x="6924429" y="1305169"/>
            <a:ext cx="5048739" cy="5383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6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EFA59-E2BB-4C3D-97AC-03C9433B4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Eigenvalues</a:t>
            </a:r>
            <a:r>
              <a:rPr lang="fr-FR" dirty="0"/>
              <a:t> and </a:t>
            </a:r>
            <a:br>
              <a:rPr lang="fr-FR" dirty="0"/>
            </a:br>
            <a:r>
              <a:rPr lang="fr-FR" dirty="0" err="1"/>
              <a:t>eigenvectors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28F833-C84D-49B2-9467-05BAFB7D6C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has lots of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implementing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</a:t>
            </a:r>
          </a:p>
          <a:p>
            <a:pPr lvl="1"/>
            <a:r>
              <a:rPr lang="fr-FR" dirty="0" err="1"/>
              <a:t>Finding</a:t>
            </a:r>
            <a:r>
              <a:rPr lang="fr-FR" dirty="0"/>
              <a:t> </a:t>
            </a:r>
            <a:r>
              <a:rPr lang="fr-FR" b="1" dirty="0" err="1"/>
              <a:t>eigenvalues</a:t>
            </a:r>
            <a:r>
              <a:rPr lang="fr-FR" dirty="0"/>
              <a:t> and </a:t>
            </a:r>
            <a:r>
              <a:rPr lang="fr-FR" b="1" dirty="0" err="1"/>
              <a:t>eigenvectors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FBFEB5-DBCC-482C-959C-4BCD451488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257" t="19897" r="25833" b="24513"/>
          <a:stretch/>
        </p:blipFill>
        <p:spPr>
          <a:xfrm>
            <a:off x="6291383" y="217883"/>
            <a:ext cx="5142523" cy="642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548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EE34E-73B5-455B-86C1-CAC2AE6C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Linear</a:t>
            </a:r>
            <a:r>
              <a:rPr lang="fr-FR" dirty="0"/>
              <a:t> system </a:t>
            </a:r>
            <a:r>
              <a:rPr lang="fr-FR" dirty="0" err="1"/>
              <a:t>solving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410EF9-0E19-4D0C-BE2D-A6094338934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has lots of </a:t>
            </a:r>
            <a:r>
              <a:rPr lang="fr-FR" dirty="0" err="1"/>
              <a:t>functions</a:t>
            </a:r>
            <a:r>
              <a:rPr lang="fr-FR" dirty="0"/>
              <a:t> </a:t>
            </a:r>
            <a:r>
              <a:rPr lang="fr-FR" dirty="0" err="1"/>
              <a:t>implementing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r>
              <a:rPr lang="fr-FR" dirty="0"/>
              <a:t> </a:t>
            </a:r>
            <a:r>
              <a:rPr lang="fr-FR" dirty="0" err="1"/>
              <a:t>operations</a:t>
            </a:r>
            <a:r>
              <a:rPr lang="fr-FR" dirty="0"/>
              <a:t>, </a:t>
            </a:r>
            <a:r>
              <a:rPr lang="fr-FR" dirty="0" err="1"/>
              <a:t>such</a:t>
            </a:r>
            <a:r>
              <a:rPr lang="fr-FR" dirty="0"/>
              <a:t> as</a:t>
            </a:r>
          </a:p>
          <a:p>
            <a:pPr lvl="1"/>
            <a:r>
              <a:rPr lang="fr-FR" b="1" dirty="0" err="1"/>
              <a:t>Solving</a:t>
            </a:r>
            <a:r>
              <a:rPr lang="fr-FR" b="1" dirty="0"/>
              <a:t> a </a:t>
            </a:r>
            <a:r>
              <a:rPr lang="fr-FR" b="1" dirty="0" err="1"/>
              <a:t>linear</a:t>
            </a:r>
            <a:r>
              <a:rPr lang="fr-FR" b="1" dirty="0"/>
              <a:t> system of </a:t>
            </a:r>
            <a:r>
              <a:rPr lang="fr-FR" b="1" dirty="0" err="1"/>
              <a:t>equations</a:t>
            </a:r>
            <a:endParaRPr lang="fr-FR" b="1" dirty="0"/>
          </a:p>
          <a:p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EF4781-B0A5-4599-A409-C098E7077D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1" t="31180" r="25705" b="32923"/>
          <a:stretch/>
        </p:blipFill>
        <p:spPr>
          <a:xfrm>
            <a:off x="6037115" y="1101968"/>
            <a:ext cx="5976928" cy="479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68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11D-7560-489F-8AB6-7F875A6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Min, Max, </a:t>
            </a:r>
            <a:r>
              <a:rPr lang="fr-FR" dirty="0" err="1"/>
              <a:t>Mean</a:t>
            </a:r>
            <a:r>
              <a:rPr lang="fr-FR" dirty="0"/>
              <a:t>, </a:t>
            </a:r>
            <a:r>
              <a:rPr lang="fr-FR" dirty="0" err="1"/>
              <a:t>Median</a:t>
            </a:r>
            <a:r>
              <a:rPr lang="fr-FR" dirty="0"/>
              <a:t>, Percentile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1DEC3-3E0B-4AF0-BCFA-7F151F690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1649805"/>
            <a:ext cx="5401066" cy="443056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It has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for </a:t>
            </a:r>
            <a:r>
              <a:rPr lang="fr-FR" dirty="0" err="1"/>
              <a:t>finding</a:t>
            </a:r>
            <a:r>
              <a:rPr lang="fr-FR" dirty="0"/>
              <a:t> the </a:t>
            </a:r>
          </a:p>
          <a:p>
            <a:pPr lvl="1"/>
            <a:r>
              <a:rPr lang="fr-FR" b="1" dirty="0"/>
              <a:t>Minimal </a:t>
            </a:r>
            <a:r>
              <a:rPr lang="fr-FR" dirty="0"/>
              <a:t>value,</a:t>
            </a:r>
          </a:p>
          <a:p>
            <a:pPr lvl="1"/>
            <a:r>
              <a:rPr lang="fr-FR" b="1" dirty="0"/>
              <a:t>Maximal</a:t>
            </a:r>
            <a:r>
              <a:rPr lang="fr-FR" dirty="0"/>
              <a:t> value,</a:t>
            </a:r>
          </a:p>
          <a:p>
            <a:pPr lvl="1"/>
            <a:r>
              <a:rPr lang="fr-FR" b="1" dirty="0" err="1"/>
              <a:t>Mean</a:t>
            </a:r>
            <a:r>
              <a:rPr lang="fr-FR" b="1" dirty="0"/>
              <a:t> </a:t>
            </a:r>
            <a:r>
              <a:rPr lang="fr-FR" dirty="0"/>
              <a:t>value,</a:t>
            </a:r>
          </a:p>
          <a:p>
            <a:pPr lvl="1"/>
            <a:r>
              <a:rPr lang="fr-FR" b="1" dirty="0" err="1"/>
              <a:t>Median</a:t>
            </a:r>
            <a:r>
              <a:rPr lang="fr-FR" dirty="0"/>
              <a:t> values,</a:t>
            </a:r>
          </a:p>
          <a:p>
            <a:pPr lvl="1"/>
            <a:r>
              <a:rPr lang="fr-FR" dirty="0"/>
              <a:t>Etc.</a:t>
            </a:r>
          </a:p>
          <a:p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,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variables </a:t>
            </a:r>
            <a:r>
              <a:rPr lang="fr-FR" dirty="0" err="1"/>
              <a:t>realizations</a:t>
            </a:r>
            <a:r>
              <a:rPr lang="fr-FR" dirty="0"/>
              <a:t>.</a:t>
            </a:r>
          </a:p>
          <a:p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array</a:t>
            </a:r>
            <a:r>
              <a:rPr lang="fr-FR" dirty="0"/>
              <a:t> of </a:t>
            </a:r>
            <a:r>
              <a:rPr lang="fr-FR" dirty="0" err="1"/>
              <a:t>realizations</a:t>
            </a:r>
            <a:r>
              <a:rPr lang="fr-FR" dirty="0"/>
              <a:t> for a </a:t>
            </a:r>
            <a:r>
              <a:rPr lang="fr-FR" b="1" dirty="0" err="1"/>
              <a:t>uniform</a:t>
            </a:r>
            <a:r>
              <a:rPr lang="fr-FR" b="1" dirty="0"/>
              <a:t>(0,1) </a:t>
            </a:r>
            <a:r>
              <a:rPr lang="fr-FR" b="1" dirty="0" err="1"/>
              <a:t>random</a:t>
            </a:r>
            <a:r>
              <a:rPr lang="fr-FR" b="1" dirty="0"/>
              <a:t> variable,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 err="1"/>
              <a:t>random.random</a:t>
            </a:r>
            <a:r>
              <a:rPr lang="fr-FR" b="1" dirty="0"/>
              <a:t>() </a:t>
            </a:r>
            <a:r>
              <a:rPr lang="fr-FR" dirty="0" err="1"/>
              <a:t>function</a:t>
            </a:r>
            <a:r>
              <a:rPr lang="fr-FR" dirty="0"/>
              <a:t>.</a:t>
            </a:r>
            <a:endParaRPr lang="fr-FR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529941-1117-4E70-9BF7-149F4A3AC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77" t="33811" r="24808" b="35385"/>
          <a:stretch/>
        </p:blipFill>
        <p:spPr>
          <a:xfrm>
            <a:off x="6198854" y="2044322"/>
            <a:ext cx="5528763" cy="364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849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11D-7560-489F-8AB6-7F875A6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Min, Max, </a:t>
            </a:r>
            <a:r>
              <a:rPr lang="fr-FR" dirty="0" err="1"/>
              <a:t>Mean</a:t>
            </a:r>
            <a:r>
              <a:rPr lang="fr-FR" dirty="0"/>
              <a:t>, </a:t>
            </a:r>
            <a:r>
              <a:rPr lang="fr-FR" dirty="0" err="1"/>
              <a:t>Median</a:t>
            </a:r>
            <a:r>
              <a:rPr lang="fr-FR" dirty="0"/>
              <a:t>, Percentile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1DEC3-3E0B-4AF0-BCFA-7F151F690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1649805"/>
            <a:ext cx="5401066" cy="4430564"/>
          </a:xfrm>
        </p:spPr>
        <p:txBody>
          <a:bodyPr>
            <a:normAutofit lnSpcReduction="10000"/>
          </a:bodyPr>
          <a:lstStyle/>
          <a:p>
            <a:r>
              <a:rPr lang="fr-FR" dirty="0"/>
              <a:t>It has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for </a:t>
            </a:r>
            <a:r>
              <a:rPr lang="fr-FR" dirty="0" err="1"/>
              <a:t>finding</a:t>
            </a:r>
            <a:r>
              <a:rPr lang="fr-FR" dirty="0"/>
              <a:t> the </a:t>
            </a:r>
          </a:p>
          <a:p>
            <a:pPr lvl="1"/>
            <a:r>
              <a:rPr lang="fr-FR" b="1" dirty="0"/>
              <a:t>Minimal </a:t>
            </a:r>
            <a:r>
              <a:rPr lang="fr-FR" dirty="0"/>
              <a:t>value,</a:t>
            </a:r>
          </a:p>
          <a:p>
            <a:pPr lvl="1"/>
            <a:r>
              <a:rPr lang="fr-FR" b="1" dirty="0"/>
              <a:t>Maximal</a:t>
            </a:r>
            <a:r>
              <a:rPr lang="fr-FR" dirty="0"/>
              <a:t> value,</a:t>
            </a:r>
          </a:p>
          <a:p>
            <a:pPr lvl="1"/>
            <a:r>
              <a:rPr lang="fr-FR" b="1" dirty="0" err="1"/>
              <a:t>Mean</a:t>
            </a:r>
            <a:r>
              <a:rPr lang="fr-FR" b="1" dirty="0"/>
              <a:t> </a:t>
            </a:r>
            <a:r>
              <a:rPr lang="fr-FR" dirty="0"/>
              <a:t>value,</a:t>
            </a:r>
          </a:p>
          <a:p>
            <a:pPr lvl="1"/>
            <a:r>
              <a:rPr lang="fr-FR" b="1" dirty="0" err="1"/>
              <a:t>Median</a:t>
            </a:r>
            <a:r>
              <a:rPr lang="fr-FR" dirty="0"/>
              <a:t> values,</a:t>
            </a:r>
          </a:p>
          <a:p>
            <a:pPr lvl="1"/>
            <a:r>
              <a:rPr lang="fr-FR" dirty="0"/>
              <a:t>Etc.</a:t>
            </a:r>
          </a:p>
          <a:p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, </a:t>
            </a:r>
            <a:r>
              <a:rPr lang="fr-FR" dirty="0" err="1"/>
              <a:t>containing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variables </a:t>
            </a:r>
            <a:r>
              <a:rPr lang="fr-FR" dirty="0" err="1"/>
              <a:t>realizations</a:t>
            </a:r>
            <a:r>
              <a:rPr lang="fr-FR" dirty="0"/>
              <a:t>.</a:t>
            </a:r>
          </a:p>
          <a:p>
            <a:r>
              <a:rPr lang="fr-FR" dirty="0" err="1"/>
              <a:t>Here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</a:t>
            </a:r>
            <a:r>
              <a:rPr lang="fr-FR" dirty="0"/>
              <a:t> an </a:t>
            </a:r>
            <a:r>
              <a:rPr lang="fr-FR" dirty="0" err="1"/>
              <a:t>array</a:t>
            </a:r>
            <a:r>
              <a:rPr lang="fr-FR" dirty="0"/>
              <a:t> of </a:t>
            </a:r>
            <a:r>
              <a:rPr lang="fr-FR" dirty="0" err="1"/>
              <a:t>realizations</a:t>
            </a:r>
            <a:r>
              <a:rPr lang="fr-FR" dirty="0"/>
              <a:t> for a </a:t>
            </a:r>
            <a:r>
              <a:rPr lang="fr-FR" b="1" dirty="0" err="1"/>
              <a:t>uniform</a:t>
            </a:r>
            <a:r>
              <a:rPr lang="fr-FR" b="1" dirty="0"/>
              <a:t>(0,1) </a:t>
            </a:r>
            <a:r>
              <a:rPr lang="fr-FR" b="1" dirty="0" err="1"/>
              <a:t>random</a:t>
            </a:r>
            <a:r>
              <a:rPr lang="fr-FR" b="1" dirty="0"/>
              <a:t> variable,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b="1" dirty="0" err="1"/>
              <a:t>random.random</a:t>
            </a:r>
            <a:r>
              <a:rPr lang="fr-FR" b="1" dirty="0"/>
              <a:t>() </a:t>
            </a:r>
            <a:r>
              <a:rPr lang="fr-FR" dirty="0" err="1"/>
              <a:t>function</a:t>
            </a:r>
            <a:r>
              <a:rPr lang="fr-FR" dirty="0"/>
              <a:t>.</a:t>
            </a:r>
            <a:endParaRPr lang="fr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76046-6CEC-4E1F-85AC-E1AD205F4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92" t="27898" r="25321" b="23898"/>
          <a:stretch/>
        </p:blipFill>
        <p:spPr>
          <a:xfrm>
            <a:off x="7065107" y="1735773"/>
            <a:ext cx="4849525" cy="504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93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ED49-1555-4C27-84DD-6482F27A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Week 10 Breakdown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E3C1A9-7164-4F06-8C85-AC68F1C10D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Session 1: Introduction to Data Science</a:t>
            </a:r>
          </a:p>
          <a:p>
            <a:pPr lvl="1"/>
            <a:r>
              <a:rPr lang="fr-FR" dirty="0"/>
              <a:t>Introduction to </a:t>
            </a:r>
            <a:r>
              <a:rPr lang="fr-FR" dirty="0" err="1"/>
              <a:t>Numpy</a:t>
            </a:r>
            <a:endParaRPr lang="fr-FR" dirty="0"/>
          </a:p>
          <a:p>
            <a:pPr lvl="1"/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ideas</a:t>
            </a:r>
            <a:r>
              <a:rPr lang="fr-FR" dirty="0"/>
              <a:t> about data science</a:t>
            </a:r>
          </a:p>
          <a:p>
            <a:pPr lvl="1"/>
            <a:r>
              <a:rPr lang="fr-FR" dirty="0"/>
              <a:t>Data Manipulation and </a:t>
            </a:r>
            <a:r>
              <a:rPr lang="fr-FR" dirty="0" err="1"/>
              <a:t>Visualization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62C4F2-FC23-4E81-8217-FA1665F12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605" y="2171769"/>
            <a:ext cx="5809349" cy="3287094"/>
          </a:xfrm>
        </p:spPr>
        <p:txBody>
          <a:bodyPr/>
          <a:lstStyle/>
          <a:p>
            <a:r>
              <a:rPr lang="fr-FR" dirty="0"/>
              <a:t>Session 2: Introduction to </a:t>
            </a:r>
            <a:r>
              <a:rPr lang="fr-FR" dirty="0" err="1"/>
              <a:t>regression</a:t>
            </a:r>
            <a:endParaRPr lang="fr-FR" dirty="0"/>
          </a:p>
          <a:p>
            <a:pPr lvl="1"/>
            <a:r>
              <a:rPr lang="fr-FR" dirty="0"/>
              <a:t>Key </a:t>
            </a:r>
            <a:r>
              <a:rPr lang="fr-FR" dirty="0" err="1"/>
              <a:t>parameters</a:t>
            </a:r>
            <a:r>
              <a:rPr lang="fr-FR" dirty="0"/>
              <a:t> for </a:t>
            </a:r>
            <a:r>
              <a:rPr lang="fr-FR" dirty="0" err="1"/>
              <a:t>regression</a:t>
            </a:r>
            <a:endParaRPr lang="fr-FR" dirty="0"/>
          </a:p>
          <a:p>
            <a:pPr lvl="1"/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  <a:p>
            <a:pPr lvl="1"/>
            <a:r>
              <a:rPr lang="fr-FR" dirty="0"/>
              <a:t>Multiple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regression</a:t>
            </a:r>
            <a:endParaRPr lang="fr-FR" dirty="0"/>
          </a:p>
          <a:p>
            <a:r>
              <a:rPr lang="fr-FR" dirty="0"/>
              <a:t>Session 3: About classification</a:t>
            </a:r>
          </a:p>
          <a:p>
            <a:pPr lvl="1"/>
            <a:r>
              <a:rPr lang="fr-FR" dirty="0"/>
              <a:t>Key </a:t>
            </a:r>
            <a:r>
              <a:rPr lang="fr-FR" dirty="0" err="1"/>
              <a:t>parameters</a:t>
            </a:r>
            <a:r>
              <a:rPr lang="fr-FR" dirty="0"/>
              <a:t> for classification</a:t>
            </a:r>
          </a:p>
          <a:p>
            <a:pPr lvl="1"/>
            <a:r>
              <a:rPr lang="fr-FR" dirty="0"/>
              <a:t>K-NN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778985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1C65B-3D92-48F6-944D-40B99D7E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Conclusion: </a:t>
            </a:r>
            <a:r>
              <a:rPr lang="fr-FR" dirty="0" err="1"/>
              <a:t>Numpy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8F6BA-6CA8-4F0C-93B6-560FF57DA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9603275" cy="3807000"/>
          </a:xfrm>
        </p:spPr>
        <p:txBody>
          <a:bodyPr>
            <a:normAutofit/>
          </a:bodyPr>
          <a:lstStyle/>
          <a:p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powerful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 for matrix and </a:t>
            </a:r>
            <a:r>
              <a:rPr lang="fr-FR" dirty="0" err="1"/>
              <a:t>vector</a:t>
            </a:r>
            <a:r>
              <a:rPr lang="fr-FR" dirty="0"/>
              <a:t> </a:t>
            </a:r>
            <a:r>
              <a:rPr lang="fr-FR" dirty="0" err="1"/>
              <a:t>calculations</a:t>
            </a:r>
            <a:r>
              <a:rPr lang="fr-FR" dirty="0"/>
              <a:t>, </a:t>
            </a:r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data science.</a:t>
            </a:r>
          </a:p>
          <a:p>
            <a:r>
              <a:rPr lang="fr-FR" dirty="0"/>
              <a:t>More info about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possibilities</a:t>
            </a:r>
            <a:r>
              <a:rPr lang="fr-FR" dirty="0"/>
              <a:t>, </a:t>
            </a:r>
            <a:r>
              <a:rPr lang="fr-FR" dirty="0" err="1"/>
              <a:t>here</a:t>
            </a:r>
            <a:r>
              <a:rPr lang="fr-FR" dirty="0"/>
              <a:t>: </a:t>
            </a:r>
            <a:r>
              <a:rPr lang="fr-FR" dirty="0">
                <a:hlinkClick r:id="rId2"/>
              </a:rPr>
              <a:t>https://www.numpy.org/devdocs/user/quickstart.html</a:t>
            </a:r>
            <a:endParaRPr lang="fr-FR" dirty="0"/>
          </a:p>
          <a:p>
            <a:r>
              <a:rPr lang="fr-FR" dirty="0" err="1"/>
              <a:t>Also</a:t>
            </a:r>
            <a:r>
              <a:rPr lang="fr-FR" dirty="0"/>
              <a:t> has </a:t>
            </a:r>
            <a:r>
              <a:rPr lang="fr-FR" dirty="0" err="1"/>
              <a:t>some</a:t>
            </a:r>
            <a:r>
              <a:rPr lang="fr-FR" dirty="0"/>
              <a:t> math </a:t>
            </a:r>
            <a:r>
              <a:rPr lang="fr-FR" dirty="0" err="1"/>
              <a:t>functions</a:t>
            </a:r>
            <a:r>
              <a:rPr lang="fr-FR" dirty="0"/>
              <a:t>: </a:t>
            </a:r>
            <a:r>
              <a:rPr lang="fr-FR" dirty="0" err="1"/>
              <a:t>np.cos</a:t>
            </a:r>
            <a:r>
              <a:rPr lang="fr-FR" dirty="0"/>
              <a:t>, </a:t>
            </a:r>
            <a:r>
              <a:rPr lang="fr-FR" dirty="0" err="1"/>
              <a:t>np.sin</a:t>
            </a:r>
            <a:r>
              <a:rPr lang="fr-FR" dirty="0"/>
              <a:t>, np.log, etc.</a:t>
            </a:r>
          </a:p>
          <a:p>
            <a:r>
              <a:rPr lang="fr-FR" dirty="0" err="1"/>
              <a:t>Also</a:t>
            </a:r>
            <a:r>
              <a:rPr lang="fr-FR" dirty="0"/>
              <a:t> has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random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: </a:t>
            </a:r>
            <a:r>
              <a:rPr lang="fr-FR" dirty="0" err="1"/>
              <a:t>np.random.randint</a:t>
            </a:r>
            <a:endParaRPr lang="fr-FR" dirty="0"/>
          </a:p>
          <a:p>
            <a:r>
              <a:rPr lang="fr-FR" dirty="0"/>
              <a:t>More </a:t>
            </a:r>
            <a:r>
              <a:rPr lang="fr-FR" dirty="0" err="1"/>
              <a:t>linear</a:t>
            </a:r>
            <a:r>
              <a:rPr lang="fr-FR" dirty="0"/>
              <a:t> </a:t>
            </a:r>
            <a:r>
              <a:rPr lang="fr-FR" dirty="0" err="1"/>
              <a:t>algebra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: </a:t>
            </a:r>
            <a:r>
              <a:rPr lang="fr-FR" dirty="0" err="1"/>
              <a:t>rank</a:t>
            </a:r>
            <a:r>
              <a:rPr lang="fr-FR" dirty="0"/>
              <a:t> of a matrix, </a:t>
            </a:r>
            <a:r>
              <a:rPr lang="fr-FR" dirty="0" err="1"/>
              <a:t>determinant</a:t>
            </a:r>
            <a:r>
              <a:rPr lang="fr-FR" dirty="0"/>
              <a:t> of a matrix, inversion of a matrix, </a:t>
            </a:r>
            <a:r>
              <a:rPr lang="fr-FR" dirty="0" err="1"/>
              <a:t>diagonalization</a:t>
            </a:r>
            <a:r>
              <a:rPr lang="fr-FR" dirty="0"/>
              <a:t> of a matrix, etc.</a:t>
            </a:r>
          </a:p>
        </p:txBody>
      </p:sp>
    </p:spTree>
    <p:extLst>
      <p:ext uri="{BB962C8B-B14F-4D97-AF65-F5344CB8AC3E}">
        <p14:creationId xmlns:p14="http://schemas.microsoft.com/office/powerpoint/2010/main" val="3119729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6AFD8-3741-46DE-B309-40FDF16A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quick introduction to data science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3B4508-35DB-4530-9646-80A26D5E6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see</a:t>
            </a:r>
            <a:r>
              <a:rPr lang="fr-FR" dirty="0"/>
              <a:t> more about </a:t>
            </a:r>
            <a:r>
              <a:rPr lang="fr-FR" dirty="0" err="1"/>
              <a:t>these</a:t>
            </a:r>
            <a:r>
              <a:rPr lang="fr-FR" dirty="0"/>
              <a:t>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Sessions 2 and 3.</a:t>
            </a:r>
          </a:p>
        </p:txBody>
      </p:sp>
    </p:spTree>
    <p:extLst>
      <p:ext uri="{BB962C8B-B14F-4D97-AF65-F5344CB8AC3E}">
        <p14:creationId xmlns:p14="http://schemas.microsoft.com/office/powerpoint/2010/main" val="2988735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B03F-D500-401E-B4E2-26DA796E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quick introduction to data science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20F80-B5BB-4EDD-A1E0-A26E7C5A66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Data science has been </a:t>
            </a:r>
            <a:r>
              <a:rPr lang="fr-FR" dirty="0" err="1"/>
              <a:t>recently</a:t>
            </a:r>
            <a:r>
              <a:rPr lang="fr-FR" dirty="0"/>
              <a:t> </a:t>
            </a:r>
            <a:r>
              <a:rPr lang="fr-FR" dirty="0" err="1"/>
              <a:t>trending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keyswords</a:t>
            </a:r>
            <a:r>
              <a:rPr lang="fr-FR" dirty="0"/>
              <a:t>…</a:t>
            </a:r>
          </a:p>
          <a:p>
            <a:r>
              <a:rPr lang="fr-FR" dirty="0"/>
              <a:t>But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data science concept?</a:t>
            </a:r>
          </a:p>
          <a:p>
            <a:endParaRPr lang="fr-FR" dirty="0"/>
          </a:p>
        </p:txBody>
      </p:sp>
      <p:pic>
        <p:nvPicPr>
          <p:cNvPr id="1026" name="Picture 2" descr="RÃ©sultat de recherche d'images pour &quot;keywords behind data science&quot;">
            <a:extLst>
              <a:ext uri="{FF2B5EF4-FFF2-40B4-BE49-F238E27FC236}">
                <a16:creationId xmlns:a16="http://schemas.microsoft.com/office/drawing/2014/main" id="{E0DA8661-845C-42F0-8BF6-448D117F7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2018"/>
            <a:ext cx="5982546" cy="29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9753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2B03F-D500-401E-B4E2-26DA796E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quick introduction to data science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920F80-B5BB-4EDD-A1E0-A26E7C5A66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933338"/>
          </a:xfrm>
        </p:spPr>
        <p:txBody>
          <a:bodyPr>
            <a:normAutofit/>
          </a:bodyPr>
          <a:lstStyle/>
          <a:p>
            <a:r>
              <a:rPr lang="fr-FR" dirty="0"/>
              <a:t>Data science has been </a:t>
            </a:r>
            <a:r>
              <a:rPr lang="fr-FR" dirty="0" err="1"/>
              <a:t>recently</a:t>
            </a:r>
            <a:r>
              <a:rPr lang="fr-FR" dirty="0"/>
              <a:t> </a:t>
            </a:r>
            <a:r>
              <a:rPr lang="fr-FR" dirty="0" err="1"/>
              <a:t>trending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keyswords</a:t>
            </a:r>
            <a:r>
              <a:rPr lang="fr-FR" dirty="0"/>
              <a:t>…</a:t>
            </a:r>
          </a:p>
          <a:p>
            <a:r>
              <a:rPr lang="fr-FR" dirty="0"/>
              <a:t>But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data science concept?</a:t>
            </a:r>
          </a:p>
          <a:p>
            <a:endParaRPr lang="fr-FR" dirty="0"/>
          </a:p>
          <a:p>
            <a:r>
              <a:rPr lang="fr-FR" b="1" dirty="0" err="1"/>
              <a:t>Core</a:t>
            </a:r>
            <a:r>
              <a:rPr lang="fr-FR" b="1" dirty="0"/>
              <a:t> </a:t>
            </a:r>
            <a:r>
              <a:rPr lang="fr-FR" b="1" dirty="0" err="1"/>
              <a:t>ideas</a:t>
            </a:r>
            <a:endParaRPr lang="fr-FR" b="1" dirty="0"/>
          </a:p>
          <a:p>
            <a:pPr lvl="1"/>
            <a:r>
              <a:rPr lang="fr-FR" b="1" dirty="0" err="1"/>
              <a:t>make</a:t>
            </a:r>
            <a:r>
              <a:rPr lang="fr-FR" b="1" dirty="0"/>
              <a:t> </a:t>
            </a:r>
            <a:r>
              <a:rPr lang="fr-FR" b="1" dirty="0" err="1"/>
              <a:t>sense</a:t>
            </a:r>
            <a:r>
              <a:rPr lang="fr-FR" b="1" dirty="0"/>
              <a:t> </a:t>
            </a:r>
            <a:r>
              <a:rPr lang="fr-FR" b="1" dirty="0" err="1"/>
              <a:t>from</a:t>
            </a:r>
            <a:r>
              <a:rPr lang="fr-FR" b="1" dirty="0"/>
              <a:t> data</a:t>
            </a:r>
          </a:p>
          <a:p>
            <a:pPr lvl="1"/>
            <a:r>
              <a:rPr lang="fr-FR" b="1" dirty="0"/>
              <a:t>and </a:t>
            </a:r>
            <a:r>
              <a:rPr lang="fr-FR" b="1" dirty="0" err="1"/>
              <a:t>learn</a:t>
            </a:r>
            <a:r>
              <a:rPr lang="fr-FR" b="1" dirty="0"/>
              <a:t> information </a:t>
            </a:r>
            <a:r>
              <a:rPr lang="fr-FR" b="1" dirty="0" err="1"/>
              <a:t>from</a:t>
            </a:r>
            <a:r>
              <a:rPr lang="fr-FR" b="1" dirty="0"/>
              <a:t> </a:t>
            </a:r>
            <a:r>
              <a:rPr lang="fr-FR" b="1" dirty="0" err="1"/>
              <a:t>it</a:t>
            </a:r>
            <a:r>
              <a:rPr lang="fr-FR" b="1" dirty="0"/>
              <a:t>.</a:t>
            </a:r>
          </a:p>
          <a:p>
            <a:endParaRPr lang="fr-FR" dirty="0"/>
          </a:p>
        </p:txBody>
      </p:sp>
      <p:pic>
        <p:nvPicPr>
          <p:cNvPr id="1026" name="Picture 2" descr="RÃ©sultat de recherche d'images pour &quot;keywords behind data science&quot;">
            <a:extLst>
              <a:ext uri="{FF2B5EF4-FFF2-40B4-BE49-F238E27FC236}">
                <a16:creationId xmlns:a16="http://schemas.microsoft.com/office/drawing/2014/main" id="{E0DA8661-845C-42F0-8BF6-448D117F7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32018"/>
            <a:ext cx="5982546" cy="296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783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8712-EB65-4616-96D6-33BA9B87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data science: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,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available</a:t>
            </a:r>
            <a:r>
              <a:rPr lang="fr-FR" dirty="0"/>
              <a:t>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EDF6-A627-45EA-8B4E-4EB7B5AECE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in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was</a:t>
            </a:r>
            <a:r>
              <a:rPr lang="fr-FR" dirty="0"/>
              <a:t> to design </a:t>
            </a:r>
            <a:r>
              <a:rPr lang="fr-FR" dirty="0" err="1"/>
              <a:t>functions</a:t>
            </a:r>
            <a:r>
              <a:rPr lang="fr-FR" dirty="0"/>
              <a:t>, </a:t>
            </a:r>
          </a:p>
          <a:p>
            <a:pPr lvl="1"/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do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b="1" dirty="0" err="1"/>
              <a:t>operations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and return </a:t>
            </a:r>
            <a:r>
              <a:rPr lang="fr-FR" b="1" dirty="0"/>
              <a:t>outputs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b="1" dirty="0"/>
              <a:t>input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0B3DB4F-FE60-450F-A9B8-2B5A512A920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02443061"/>
              </p:ext>
            </p:extLst>
          </p:nvPr>
        </p:nvGraphicFramePr>
        <p:xfrm>
          <a:off x="859692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7685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8712-EB65-4616-96D6-33BA9B87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data science: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,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available</a:t>
            </a:r>
            <a:r>
              <a:rPr lang="fr-FR" dirty="0"/>
              <a:t>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EDF6-A627-45EA-8B4E-4EB7B5AECE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in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was</a:t>
            </a:r>
            <a:r>
              <a:rPr lang="fr-FR" dirty="0"/>
              <a:t> to design </a:t>
            </a:r>
            <a:r>
              <a:rPr lang="fr-FR" dirty="0" err="1"/>
              <a:t>functions</a:t>
            </a:r>
            <a:r>
              <a:rPr lang="fr-FR" dirty="0"/>
              <a:t>, </a:t>
            </a:r>
          </a:p>
          <a:p>
            <a:pPr lvl="1"/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do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b="1" dirty="0" err="1"/>
              <a:t>operations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and return </a:t>
            </a:r>
            <a:r>
              <a:rPr lang="fr-FR" b="1" dirty="0"/>
              <a:t>outputs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b="1" dirty="0"/>
              <a:t>input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A152880-B18E-4280-B4E6-A8C33492EC97}"/>
              </a:ext>
            </a:extLst>
          </p:cNvPr>
          <p:cNvGraphicFramePr>
            <a:graphicFrameLocks/>
          </p:cNvGraphicFramePr>
          <p:nvPr/>
        </p:nvGraphicFramePr>
        <p:xfrm>
          <a:off x="7022124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EBCDF-AF94-4764-9BFD-2B84E5C3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encounter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where</a:t>
            </a:r>
            <a:endParaRPr lang="fr-FR" dirty="0"/>
          </a:p>
          <a:p>
            <a:pPr lvl="1"/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 err="1"/>
              <a:t>expected</a:t>
            </a:r>
            <a:r>
              <a:rPr lang="fr-FR" dirty="0"/>
              <a:t> outputs,</a:t>
            </a:r>
          </a:p>
          <a:p>
            <a:pPr lvl="1"/>
            <a:r>
              <a:rPr lang="fr-FR" dirty="0"/>
              <a:t>but the </a:t>
            </a:r>
            <a:r>
              <a:rPr lang="fr-FR" b="1" dirty="0" err="1"/>
              <a:t>function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not simple </a:t>
            </a:r>
            <a:r>
              <a:rPr lang="fr-FR" dirty="0"/>
              <a:t>to figure out.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7E787324-96AB-4EB4-9953-71DB07B486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2313860"/>
              </p:ext>
            </p:extLst>
          </p:nvPr>
        </p:nvGraphicFramePr>
        <p:xfrm>
          <a:off x="859692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161190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38712-EB65-4616-96D6-33BA9B87C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idea</a:t>
            </a:r>
            <a:r>
              <a:rPr lang="fr-FR" dirty="0"/>
              <a:t> </a:t>
            </a:r>
            <a:r>
              <a:rPr lang="fr-FR" dirty="0" err="1"/>
              <a:t>behind</a:t>
            </a:r>
            <a:r>
              <a:rPr lang="fr-FR" dirty="0"/>
              <a:t> data science: </a:t>
            </a:r>
            <a:r>
              <a:rPr lang="fr-FR" dirty="0" err="1"/>
              <a:t>find</a:t>
            </a:r>
            <a:r>
              <a:rPr lang="fr-FR" dirty="0"/>
              <a:t> the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,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available</a:t>
            </a:r>
            <a:r>
              <a:rPr lang="fr-FR" dirty="0"/>
              <a:t>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99EDF6-A627-45EA-8B4E-4EB7B5AECE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done</a:t>
            </a:r>
            <a:r>
              <a:rPr lang="fr-FR" dirty="0"/>
              <a:t> in </a:t>
            </a:r>
            <a:r>
              <a:rPr lang="fr-FR" dirty="0" err="1"/>
              <a:t>Programming</a:t>
            </a:r>
            <a:r>
              <a:rPr lang="fr-FR" dirty="0"/>
              <a:t> </a:t>
            </a:r>
            <a:r>
              <a:rPr lang="fr-FR" dirty="0" err="1"/>
              <a:t>so</a:t>
            </a:r>
            <a:r>
              <a:rPr lang="fr-FR" dirty="0"/>
              <a:t> far </a:t>
            </a:r>
            <a:r>
              <a:rPr lang="fr-FR" dirty="0" err="1"/>
              <a:t>was</a:t>
            </a:r>
            <a:r>
              <a:rPr lang="fr-FR" dirty="0"/>
              <a:t> to design </a:t>
            </a:r>
            <a:r>
              <a:rPr lang="fr-FR" dirty="0" err="1"/>
              <a:t>functions</a:t>
            </a:r>
            <a:r>
              <a:rPr lang="fr-FR" dirty="0"/>
              <a:t>, </a:t>
            </a:r>
          </a:p>
          <a:p>
            <a:pPr lvl="1"/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would</a:t>
            </a:r>
            <a:r>
              <a:rPr lang="fr-FR" dirty="0"/>
              <a:t> do </a:t>
            </a:r>
            <a:r>
              <a:rPr lang="fr-FR" b="1" dirty="0" err="1"/>
              <a:t>specific</a:t>
            </a:r>
            <a:r>
              <a:rPr lang="fr-FR" dirty="0"/>
              <a:t> </a:t>
            </a:r>
            <a:r>
              <a:rPr lang="fr-FR" b="1" dirty="0" err="1"/>
              <a:t>operations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and return </a:t>
            </a:r>
            <a:r>
              <a:rPr lang="fr-FR" b="1" dirty="0"/>
              <a:t>outputs</a:t>
            </a:r>
            <a:r>
              <a:rPr lang="fr-FR" dirty="0"/>
              <a:t> </a:t>
            </a:r>
          </a:p>
          <a:p>
            <a:pPr lvl="1"/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b="1" dirty="0"/>
              <a:t>input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it</a:t>
            </a:r>
            <a:endParaRPr lang="fr-FR" dirty="0"/>
          </a:p>
        </p:txBody>
      </p:sp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A152880-B18E-4280-B4E6-A8C33492EC97}"/>
              </a:ext>
            </a:extLst>
          </p:cNvPr>
          <p:cNvGraphicFramePr>
            <a:graphicFrameLocks/>
          </p:cNvGraphicFramePr>
          <p:nvPr/>
        </p:nvGraphicFramePr>
        <p:xfrm>
          <a:off x="7022124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17EBCDF-AF94-4764-9BFD-2B84E5C3F6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fr-FR" dirty="0"/>
              <a:t>But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encounter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</a:t>
            </a:r>
            <a:r>
              <a:rPr lang="fr-FR" dirty="0" err="1"/>
              <a:t>where</a:t>
            </a:r>
            <a:endParaRPr lang="fr-FR" dirty="0"/>
          </a:p>
          <a:p>
            <a:pPr lvl="1"/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easily</a:t>
            </a:r>
            <a:r>
              <a:rPr lang="fr-FR" dirty="0"/>
              <a:t> </a:t>
            </a:r>
            <a:r>
              <a:rPr lang="fr-FR" dirty="0" err="1"/>
              <a:t>find</a:t>
            </a:r>
            <a:r>
              <a:rPr lang="fr-FR" dirty="0"/>
              <a:t> </a:t>
            </a:r>
            <a:r>
              <a:rPr lang="fr-FR" b="1" dirty="0"/>
              <a:t>inputs</a:t>
            </a:r>
            <a:r>
              <a:rPr lang="fr-FR" dirty="0"/>
              <a:t> and </a:t>
            </a:r>
            <a:r>
              <a:rPr lang="fr-FR" b="1" dirty="0" err="1"/>
              <a:t>expected</a:t>
            </a:r>
            <a:r>
              <a:rPr lang="fr-FR" dirty="0"/>
              <a:t> outputs,</a:t>
            </a:r>
          </a:p>
          <a:p>
            <a:pPr lvl="1"/>
            <a:r>
              <a:rPr lang="fr-FR" dirty="0"/>
              <a:t>but the </a:t>
            </a:r>
            <a:r>
              <a:rPr lang="fr-FR" b="1" dirty="0" err="1"/>
              <a:t>function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not simple </a:t>
            </a:r>
            <a:r>
              <a:rPr lang="fr-FR" dirty="0"/>
              <a:t>to figure out.</a:t>
            </a:r>
          </a:p>
          <a:p>
            <a:r>
              <a:rPr lang="fr-FR" b="1" dirty="0" err="1"/>
              <a:t>Idea</a:t>
            </a:r>
            <a:r>
              <a:rPr lang="fr-FR" b="1" dirty="0"/>
              <a:t>: </a:t>
            </a:r>
            <a:r>
              <a:rPr lang="fr-FR" b="1" dirty="0" err="1"/>
              <a:t>What</a:t>
            </a:r>
            <a:r>
              <a:rPr lang="fr-FR" b="1" dirty="0"/>
              <a:t> if the computer </a:t>
            </a:r>
            <a:r>
              <a:rPr lang="fr-FR" b="1" dirty="0" err="1"/>
              <a:t>could</a:t>
            </a:r>
            <a:r>
              <a:rPr lang="fr-FR" b="1" dirty="0"/>
              <a:t> </a:t>
            </a:r>
            <a:r>
              <a:rPr lang="fr-FR" b="1" dirty="0" err="1"/>
              <a:t>learn</a:t>
            </a:r>
            <a:r>
              <a:rPr lang="fr-FR" b="1" dirty="0"/>
              <a:t> the </a:t>
            </a:r>
            <a:r>
              <a:rPr lang="fr-FR" b="1" dirty="0" err="1"/>
              <a:t>function</a:t>
            </a:r>
            <a:r>
              <a:rPr lang="fr-FR" b="1" dirty="0"/>
              <a:t> on </a:t>
            </a:r>
            <a:r>
              <a:rPr lang="fr-FR" b="1" dirty="0" err="1"/>
              <a:t>its</a:t>
            </a:r>
            <a:r>
              <a:rPr lang="fr-FR" b="1" dirty="0"/>
              <a:t> </a:t>
            </a:r>
            <a:r>
              <a:rPr lang="fr-FR" b="1" dirty="0" err="1"/>
              <a:t>own</a:t>
            </a:r>
            <a:r>
              <a:rPr lang="fr-FR" b="1" dirty="0"/>
              <a:t>?</a:t>
            </a:r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7E787324-96AB-4EB4-9953-71DB07B4865D}"/>
              </a:ext>
            </a:extLst>
          </p:cNvPr>
          <p:cNvGraphicFramePr>
            <a:graphicFrameLocks/>
          </p:cNvGraphicFramePr>
          <p:nvPr/>
        </p:nvGraphicFramePr>
        <p:xfrm>
          <a:off x="859692" y="5072183"/>
          <a:ext cx="4645025" cy="1242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8843010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5472-9B1C-4E05-A421-D5B4E953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4CB3-A258-4522-90E8-C1B81FAC9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For instance, if I </a:t>
            </a:r>
            <a:r>
              <a:rPr lang="fr-FR" dirty="0" err="1"/>
              <a:t>were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table of values…</a:t>
            </a:r>
          </a:p>
          <a:p>
            <a:endParaRPr lang="fr-FR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65A45BE-AFAB-4B1F-9099-7DCD9EDBC2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86167326"/>
              </p:ext>
            </p:extLst>
          </p:nvPr>
        </p:nvGraphicFramePr>
        <p:xfrm>
          <a:off x="8141979" y="1751073"/>
          <a:ext cx="2594708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4">
                  <a:extLst>
                    <a:ext uri="{9D8B030D-6E8A-4147-A177-3AD203B41FA5}">
                      <a16:colId xmlns:a16="http://schemas.microsoft.com/office/drawing/2014/main" val="1885531312"/>
                    </a:ext>
                  </a:extLst>
                </a:gridCol>
                <a:gridCol w="1297354">
                  <a:extLst>
                    <a:ext uri="{9D8B030D-6E8A-4147-A177-3AD203B41FA5}">
                      <a16:colId xmlns:a16="http://schemas.microsoft.com/office/drawing/2014/main" val="418765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Inputs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Outputs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3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9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0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4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45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4557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5472-9B1C-4E05-A421-D5B4E953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4CB3-A258-4522-90E8-C1B81FAC961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For instance, if I </a:t>
            </a:r>
            <a:r>
              <a:rPr lang="fr-FR" dirty="0" err="1"/>
              <a:t>were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table of values…</a:t>
            </a:r>
          </a:p>
          <a:p>
            <a:r>
              <a:rPr lang="fr-FR" dirty="0"/>
              <a:t>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guess</a:t>
            </a:r>
            <a:r>
              <a:rPr lang="fr-FR" dirty="0"/>
              <a:t> the </a:t>
            </a:r>
            <a:r>
              <a:rPr lang="fr-FR" dirty="0" err="1"/>
              <a:t>expected</a:t>
            </a:r>
            <a:r>
              <a:rPr lang="fr-FR" dirty="0"/>
              <a:t> output for the value </a:t>
            </a:r>
            <a:r>
              <a:rPr lang="fr-FR" b="1" dirty="0"/>
              <a:t>6</a:t>
            </a:r>
            <a:r>
              <a:rPr lang="fr-FR" dirty="0"/>
              <a:t>…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65A45BE-AFAB-4B1F-9099-7DCD9EDBC2D4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44227184"/>
              </p:ext>
            </p:extLst>
          </p:nvPr>
        </p:nvGraphicFramePr>
        <p:xfrm>
          <a:off x="8141979" y="1751073"/>
          <a:ext cx="25947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4">
                  <a:extLst>
                    <a:ext uri="{9D8B030D-6E8A-4147-A177-3AD203B41FA5}">
                      <a16:colId xmlns:a16="http://schemas.microsoft.com/office/drawing/2014/main" val="1885531312"/>
                    </a:ext>
                  </a:extLst>
                </a:gridCol>
                <a:gridCol w="1297354">
                  <a:extLst>
                    <a:ext uri="{9D8B030D-6E8A-4147-A177-3AD203B41FA5}">
                      <a16:colId xmlns:a16="http://schemas.microsoft.com/office/drawing/2014/main" val="418765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Inputs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Outputs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3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9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4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0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4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45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8708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5472-9B1C-4E05-A421-D5B4E953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example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4CB3-A258-4522-90E8-C1B81FAC9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4250810"/>
          </a:xfrm>
        </p:spPr>
        <p:txBody>
          <a:bodyPr>
            <a:normAutofit/>
          </a:bodyPr>
          <a:lstStyle/>
          <a:p>
            <a:r>
              <a:rPr lang="fr-FR" dirty="0"/>
              <a:t>For instance, if I </a:t>
            </a:r>
            <a:r>
              <a:rPr lang="fr-FR" dirty="0" err="1"/>
              <a:t>were</a:t>
            </a:r>
            <a:r>
              <a:rPr lang="fr-FR" dirty="0"/>
              <a:t> to </a:t>
            </a:r>
            <a:r>
              <a:rPr lang="fr-FR" dirty="0" err="1"/>
              <a:t>give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table of values…</a:t>
            </a:r>
          </a:p>
          <a:p>
            <a:r>
              <a:rPr lang="fr-FR" dirty="0"/>
              <a:t>And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dirty="0" err="1"/>
              <a:t>ask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to </a:t>
            </a:r>
            <a:r>
              <a:rPr lang="fr-FR" dirty="0" err="1"/>
              <a:t>guess</a:t>
            </a:r>
            <a:r>
              <a:rPr lang="fr-FR" dirty="0"/>
              <a:t> the </a:t>
            </a:r>
            <a:r>
              <a:rPr lang="fr-FR" dirty="0" err="1"/>
              <a:t>expected</a:t>
            </a:r>
            <a:r>
              <a:rPr lang="fr-FR" dirty="0"/>
              <a:t> output for the value </a:t>
            </a:r>
            <a:r>
              <a:rPr lang="fr-FR" b="1" dirty="0"/>
              <a:t>6</a:t>
            </a:r>
            <a:r>
              <a:rPr lang="fr-FR" dirty="0"/>
              <a:t>…</a:t>
            </a:r>
          </a:p>
          <a:p>
            <a:r>
              <a:rPr lang="fr-FR" dirty="0"/>
              <a:t>You </a:t>
            </a:r>
            <a:r>
              <a:rPr lang="fr-FR" dirty="0" err="1"/>
              <a:t>would</a:t>
            </a:r>
            <a:r>
              <a:rPr lang="fr-FR" dirty="0"/>
              <a:t> </a:t>
            </a:r>
            <a:r>
              <a:rPr lang="fr-FR" dirty="0" err="1"/>
              <a:t>probably</a:t>
            </a:r>
            <a:r>
              <a:rPr lang="fr-FR" dirty="0"/>
              <a:t> </a:t>
            </a:r>
            <a:r>
              <a:rPr lang="fr-FR" dirty="0" err="1"/>
              <a:t>guess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b="1" dirty="0"/>
              <a:t>36</a:t>
            </a:r>
            <a:r>
              <a:rPr lang="fr-FR" dirty="0"/>
              <a:t>. 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20F6E15-E05E-442F-8D10-EDA1EEE403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2575738"/>
              </p:ext>
            </p:extLst>
          </p:nvPr>
        </p:nvGraphicFramePr>
        <p:xfrm>
          <a:off x="8141979" y="1751073"/>
          <a:ext cx="25947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4">
                  <a:extLst>
                    <a:ext uri="{9D8B030D-6E8A-4147-A177-3AD203B41FA5}">
                      <a16:colId xmlns:a16="http://schemas.microsoft.com/office/drawing/2014/main" val="1885531312"/>
                    </a:ext>
                  </a:extLst>
                </a:gridCol>
                <a:gridCol w="1297354">
                  <a:extLst>
                    <a:ext uri="{9D8B030D-6E8A-4147-A177-3AD203B41FA5}">
                      <a16:colId xmlns:a16="http://schemas.microsoft.com/office/drawing/2014/main" val="418765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Inputs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Outputs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3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9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4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0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4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45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296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6ED49-1555-4C27-84DD-6482F27A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Week 10 Breakdown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E3C1A9-7164-4F06-8C85-AC68F1C10D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Session 1: Introduction to Data Science</a:t>
            </a:r>
          </a:p>
          <a:p>
            <a:pPr lvl="1"/>
            <a:r>
              <a:rPr lang="fr-FR" dirty="0"/>
              <a:t>Introduction to </a:t>
            </a:r>
            <a:r>
              <a:rPr lang="fr-FR" dirty="0" err="1"/>
              <a:t>Numpy</a:t>
            </a:r>
            <a:endParaRPr lang="fr-FR" dirty="0"/>
          </a:p>
          <a:p>
            <a:pPr lvl="1"/>
            <a:r>
              <a:rPr lang="fr-FR" dirty="0" err="1"/>
              <a:t>Core</a:t>
            </a:r>
            <a:r>
              <a:rPr lang="fr-FR" dirty="0"/>
              <a:t> </a:t>
            </a:r>
            <a:r>
              <a:rPr lang="fr-FR" dirty="0" err="1"/>
              <a:t>ideas</a:t>
            </a:r>
            <a:r>
              <a:rPr lang="fr-FR" dirty="0"/>
              <a:t> about data science</a:t>
            </a:r>
          </a:p>
          <a:p>
            <a:pPr lvl="1"/>
            <a:r>
              <a:rPr lang="fr-FR" dirty="0"/>
              <a:t>Data Manipulation and </a:t>
            </a:r>
            <a:r>
              <a:rPr lang="fr-FR" dirty="0" err="1"/>
              <a:t>Visualization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62C4F2-FC23-4E81-8217-FA1665F12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605" y="2171769"/>
            <a:ext cx="5809349" cy="3287094"/>
          </a:xfrm>
        </p:spPr>
        <p:txBody>
          <a:bodyPr/>
          <a:lstStyle/>
          <a:p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Session 2: Introduction to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regression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Key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parameters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 for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regression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Linear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regression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Multiple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linear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regression</a:t>
            </a:r>
            <a:endParaRPr lang="fr-F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Session 3: About classification</a:t>
            </a:r>
          </a:p>
          <a:p>
            <a:pPr lvl="1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Key </a:t>
            </a:r>
            <a:r>
              <a:rPr lang="fr-FR" dirty="0" err="1">
                <a:solidFill>
                  <a:schemeClr val="bg1">
                    <a:lumMod val="85000"/>
                  </a:schemeClr>
                </a:solidFill>
              </a:rPr>
              <a:t>parameters</a:t>
            </a:r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 for classification</a:t>
            </a:r>
          </a:p>
          <a:p>
            <a:pPr lvl="1"/>
            <a:r>
              <a:rPr lang="fr-FR" dirty="0">
                <a:solidFill>
                  <a:schemeClr val="bg1">
                    <a:lumMod val="85000"/>
                  </a:schemeClr>
                </a:solidFill>
              </a:rPr>
              <a:t>K-NN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4119140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5472-9B1C-4E05-A421-D5B4E953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example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F54CB3-A258-4522-90E8-C1B81FAC961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29166" y="2165621"/>
                <a:ext cx="4645152" cy="4250810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For instance, if I </a:t>
                </a:r>
                <a:r>
                  <a:rPr lang="fr-FR" dirty="0" err="1"/>
                  <a:t>were</a:t>
                </a:r>
                <a:r>
                  <a:rPr lang="fr-FR" dirty="0"/>
                  <a:t> to </a:t>
                </a:r>
                <a:r>
                  <a:rPr lang="fr-FR" dirty="0" err="1"/>
                  <a:t>give</a:t>
                </a:r>
                <a:r>
                  <a:rPr lang="fr-FR" dirty="0"/>
                  <a:t>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this</a:t>
                </a:r>
                <a:r>
                  <a:rPr lang="fr-FR" dirty="0"/>
                  <a:t> table of values…</a:t>
                </a:r>
              </a:p>
              <a:p>
                <a:r>
                  <a:rPr lang="fr-FR" dirty="0"/>
                  <a:t>And </a:t>
                </a:r>
                <a:r>
                  <a:rPr lang="fr-FR" dirty="0" err="1"/>
                  <a:t>then</a:t>
                </a:r>
                <a:r>
                  <a:rPr lang="fr-FR" dirty="0"/>
                  <a:t> </a:t>
                </a:r>
                <a:r>
                  <a:rPr lang="fr-FR" dirty="0" err="1"/>
                  <a:t>ask</a:t>
                </a:r>
                <a:r>
                  <a:rPr lang="fr-FR" dirty="0"/>
                  <a:t> </a:t>
                </a:r>
                <a:r>
                  <a:rPr lang="fr-FR" dirty="0" err="1"/>
                  <a:t>you</a:t>
                </a:r>
                <a:r>
                  <a:rPr lang="fr-FR" dirty="0"/>
                  <a:t> to </a:t>
                </a:r>
                <a:r>
                  <a:rPr lang="fr-FR" dirty="0" err="1"/>
                  <a:t>guess</a:t>
                </a:r>
                <a:r>
                  <a:rPr lang="fr-FR" dirty="0"/>
                  <a:t> the </a:t>
                </a:r>
                <a:r>
                  <a:rPr lang="fr-FR" dirty="0" err="1"/>
                  <a:t>expected</a:t>
                </a:r>
                <a:r>
                  <a:rPr lang="fr-FR" dirty="0"/>
                  <a:t> output for the value </a:t>
                </a:r>
                <a:r>
                  <a:rPr lang="fr-FR" b="1" dirty="0"/>
                  <a:t>6</a:t>
                </a:r>
                <a:r>
                  <a:rPr lang="fr-FR" dirty="0"/>
                  <a:t>…</a:t>
                </a:r>
              </a:p>
              <a:p>
                <a:r>
                  <a:rPr lang="fr-FR" dirty="0"/>
                  <a:t>You </a:t>
                </a:r>
                <a:r>
                  <a:rPr lang="fr-FR" dirty="0" err="1"/>
                  <a:t>would</a:t>
                </a:r>
                <a:r>
                  <a:rPr lang="fr-FR" dirty="0"/>
                  <a:t> </a:t>
                </a:r>
                <a:r>
                  <a:rPr lang="fr-FR" dirty="0" err="1"/>
                  <a:t>probably</a:t>
                </a:r>
                <a:r>
                  <a:rPr lang="fr-FR" dirty="0"/>
                  <a:t> </a:t>
                </a:r>
                <a:r>
                  <a:rPr lang="fr-FR" dirty="0" err="1"/>
                  <a:t>guess</a:t>
                </a:r>
                <a:r>
                  <a:rPr lang="fr-FR" dirty="0"/>
                  <a:t>, </a:t>
                </a:r>
                <a:r>
                  <a:rPr lang="fr-FR" dirty="0" err="1"/>
                  <a:t>it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b="1" dirty="0"/>
                  <a:t>36</a:t>
                </a:r>
                <a:r>
                  <a:rPr lang="fr-FR" dirty="0"/>
                  <a:t>. </a:t>
                </a:r>
              </a:p>
              <a:p>
                <a:r>
                  <a:rPr lang="fr-FR" dirty="0" err="1"/>
                  <a:t>Because</a:t>
                </a:r>
                <a:r>
                  <a:rPr lang="fr-FR" dirty="0"/>
                  <a:t> </a:t>
                </a:r>
                <a:r>
                  <a:rPr lang="fr-FR" dirty="0" err="1"/>
                  <a:t>you</a:t>
                </a:r>
                <a:r>
                  <a:rPr lang="fr-FR" dirty="0"/>
                  <a:t> </a:t>
                </a:r>
                <a:r>
                  <a:rPr lang="fr-FR" dirty="0" err="1"/>
                  <a:t>guessed</a:t>
                </a:r>
                <a:r>
                  <a:rPr lang="fr-FR" dirty="0"/>
                  <a:t>, </a:t>
                </a:r>
                <a:r>
                  <a:rPr lang="fr-FR" dirty="0" err="1"/>
                  <a:t>that</a:t>
                </a:r>
                <a:r>
                  <a:rPr lang="fr-FR" dirty="0"/>
                  <a:t> the </a:t>
                </a:r>
                <a:r>
                  <a:rPr lang="fr-FR" dirty="0" err="1"/>
                  <a:t>missing</a:t>
                </a:r>
                <a:r>
                  <a:rPr lang="fr-FR" dirty="0"/>
                  <a:t> </a:t>
                </a:r>
                <a:r>
                  <a:rPr lang="fr-FR" dirty="0" err="1"/>
                  <a:t>function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fr-FR" dirty="0"/>
                  <a:t>, </a:t>
                </a:r>
                <a:r>
                  <a:rPr lang="fr-FR" dirty="0" err="1"/>
                  <a:t>was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fr-FR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fr-FR" i="1" dirty="0" smtClean="0">
                        <a:latin typeface="Cambria Math" panose="02040503050406030204" pitchFamily="18" charset="0"/>
                      </a:rPr>
                      <m:t>) = </m:t>
                    </m:r>
                    <m:sSup>
                      <m:sSupPr>
                        <m:ctrlPr>
                          <a:rPr lang="fr-FR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fr-FR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/>
                  <a:t>.</a:t>
                </a:r>
              </a:p>
              <a:p>
                <a:r>
                  <a:rPr lang="fr-FR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=36</m:t>
                    </m:r>
                  </m:oMath>
                </a14:m>
                <a:r>
                  <a:rPr lang="fr-FR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F54CB3-A258-4522-90E8-C1B81FAC96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29166" y="2165621"/>
                <a:ext cx="4645152" cy="4250810"/>
              </a:xfrm>
              <a:blipFill>
                <a:blip r:embed="rId2"/>
                <a:stretch>
                  <a:fillRect l="-1181" t="-143" r="-157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20F6E15-E05E-442F-8D10-EDA1EEE40376}"/>
              </a:ext>
            </a:extLst>
          </p:cNvPr>
          <p:cNvGraphicFramePr>
            <a:graphicFrameLocks/>
          </p:cNvGraphicFramePr>
          <p:nvPr/>
        </p:nvGraphicFramePr>
        <p:xfrm>
          <a:off x="8141979" y="1751073"/>
          <a:ext cx="25947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4">
                  <a:extLst>
                    <a:ext uri="{9D8B030D-6E8A-4147-A177-3AD203B41FA5}">
                      <a16:colId xmlns:a16="http://schemas.microsoft.com/office/drawing/2014/main" val="1885531312"/>
                    </a:ext>
                  </a:extLst>
                </a:gridCol>
                <a:gridCol w="1297354">
                  <a:extLst>
                    <a:ext uri="{9D8B030D-6E8A-4147-A177-3AD203B41FA5}">
                      <a16:colId xmlns:a16="http://schemas.microsoft.com/office/drawing/2014/main" val="418765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Inputs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Outputs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3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9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6949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0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4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459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116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5472-9B1C-4E05-A421-D5B4E953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Record/</a:t>
            </a:r>
            <a:r>
              <a:rPr lang="fr-FR" dirty="0" err="1"/>
              <a:t>Experience</a:t>
            </a:r>
            <a:r>
              <a:rPr lang="fr-FR" dirty="0"/>
              <a:t>, </a:t>
            </a:r>
            <a:r>
              <a:rPr lang="fr-FR" dirty="0" err="1"/>
              <a:t>features</a:t>
            </a:r>
            <a:r>
              <a:rPr lang="fr-FR" dirty="0"/>
              <a:t>/inputs and labels/outputs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4CB3-A258-4522-90E8-C1B81FAC9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4250810"/>
          </a:xfrm>
        </p:spPr>
        <p:txBody>
          <a:bodyPr>
            <a:normAutofit/>
          </a:bodyPr>
          <a:lstStyle/>
          <a:p>
            <a:r>
              <a:rPr lang="en-US" dirty="0"/>
              <a:t>What just happened?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20F6E15-E05E-442F-8D10-EDA1EEE40376}"/>
              </a:ext>
            </a:extLst>
          </p:cNvPr>
          <p:cNvGraphicFramePr>
            <a:graphicFrameLocks/>
          </p:cNvGraphicFramePr>
          <p:nvPr/>
        </p:nvGraphicFramePr>
        <p:xfrm>
          <a:off x="9251764" y="1727627"/>
          <a:ext cx="25947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4">
                  <a:extLst>
                    <a:ext uri="{9D8B030D-6E8A-4147-A177-3AD203B41FA5}">
                      <a16:colId xmlns:a16="http://schemas.microsoft.com/office/drawing/2014/main" val="1885531312"/>
                    </a:ext>
                  </a:extLst>
                </a:gridCol>
                <a:gridCol w="1297354">
                  <a:extLst>
                    <a:ext uri="{9D8B030D-6E8A-4147-A177-3AD203B41FA5}">
                      <a16:colId xmlns:a16="http://schemas.microsoft.com/office/drawing/2014/main" val="418765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Inputs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Outputs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3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9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0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4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4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01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82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5472-9B1C-4E05-A421-D5B4E953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Record/</a:t>
            </a:r>
            <a:r>
              <a:rPr lang="fr-FR" dirty="0" err="1"/>
              <a:t>Experience</a:t>
            </a:r>
            <a:r>
              <a:rPr lang="fr-FR" dirty="0"/>
              <a:t>, </a:t>
            </a:r>
            <a:r>
              <a:rPr lang="fr-FR" dirty="0" err="1"/>
              <a:t>features</a:t>
            </a:r>
            <a:r>
              <a:rPr lang="fr-FR" dirty="0"/>
              <a:t>/inputs and labels/outputs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4CB3-A258-4522-90E8-C1B81FAC9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4250810"/>
          </a:xfrm>
        </p:spPr>
        <p:txBody>
          <a:bodyPr>
            <a:normAutofit/>
          </a:bodyPr>
          <a:lstStyle/>
          <a:p>
            <a:r>
              <a:rPr lang="en-US" dirty="0"/>
              <a:t>What just happened?</a:t>
            </a:r>
          </a:p>
          <a:p>
            <a:r>
              <a:rPr lang="en-US" dirty="0"/>
              <a:t>You used your previous </a:t>
            </a:r>
            <a:r>
              <a:rPr lang="en-US" b="1" dirty="0"/>
              <a:t>experience/record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20F6E15-E05E-442F-8D10-EDA1EEE40376}"/>
              </a:ext>
            </a:extLst>
          </p:cNvPr>
          <p:cNvGraphicFramePr>
            <a:graphicFrameLocks/>
          </p:cNvGraphicFramePr>
          <p:nvPr/>
        </p:nvGraphicFramePr>
        <p:xfrm>
          <a:off x="9251764" y="1727627"/>
          <a:ext cx="25947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4">
                  <a:extLst>
                    <a:ext uri="{9D8B030D-6E8A-4147-A177-3AD203B41FA5}">
                      <a16:colId xmlns:a16="http://schemas.microsoft.com/office/drawing/2014/main" val="1885531312"/>
                    </a:ext>
                  </a:extLst>
                </a:gridCol>
                <a:gridCol w="1297354">
                  <a:extLst>
                    <a:ext uri="{9D8B030D-6E8A-4147-A177-3AD203B41FA5}">
                      <a16:colId xmlns:a16="http://schemas.microsoft.com/office/drawing/2014/main" val="418765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Inputs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Outputs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3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9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0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4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4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01402"/>
                  </a:ext>
                </a:extLst>
              </a:tr>
            </a:tbl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C264032D-0D86-4EB1-9067-94635FFAD9B1}"/>
              </a:ext>
            </a:extLst>
          </p:cNvPr>
          <p:cNvSpPr/>
          <p:nvPr/>
        </p:nvSpPr>
        <p:spPr>
          <a:xfrm>
            <a:off x="8682892" y="1727627"/>
            <a:ext cx="390770" cy="3649358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B5D4F-634A-45BF-AFCF-B8F35165F5B7}"/>
              </a:ext>
            </a:extLst>
          </p:cNvPr>
          <p:cNvSpPr txBox="1"/>
          <p:nvPr/>
        </p:nvSpPr>
        <p:spPr>
          <a:xfrm>
            <a:off x="6207871" y="3326826"/>
            <a:ext cx="261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Experience</a:t>
            </a:r>
            <a:r>
              <a:rPr lang="fr-FR" b="1" dirty="0"/>
              <a:t>/Record</a:t>
            </a:r>
          </a:p>
        </p:txBody>
      </p:sp>
    </p:spTree>
    <p:extLst>
      <p:ext uri="{BB962C8B-B14F-4D97-AF65-F5344CB8AC3E}">
        <p14:creationId xmlns:p14="http://schemas.microsoft.com/office/powerpoint/2010/main" val="2879237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5472-9B1C-4E05-A421-D5B4E953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Record/</a:t>
            </a:r>
            <a:r>
              <a:rPr lang="fr-FR" dirty="0" err="1"/>
              <a:t>Experience</a:t>
            </a:r>
            <a:r>
              <a:rPr lang="fr-FR" dirty="0"/>
              <a:t>, </a:t>
            </a:r>
            <a:r>
              <a:rPr lang="fr-FR" dirty="0" err="1"/>
              <a:t>features</a:t>
            </a:r>
            <a:r>
              <a:rPr lang="fr-FR" dirty="0"/>
              <a:t>/inputs and labels/outputs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54CB3-A258-4522-90E8-C1B81FAC96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4250810"/>
          </a:xfrm>
        </p:spPr>
        <p:txBody>
          <a:bodyPr>
            <a:normAutofit/>
          </a:bodyPr>
          <a:lstStyle/>
          <a:p>
            <a:r>
              <a:rPr lang="en-US" dirty="0"/>
              <a:t>What just happened?</a:t>
            </a:r>
          </a:p>
          <a:p>
            <a:r>
              <a:rPr lang="en-US" dirty="0"/>
              <a:t>You used your previous </a:t>
            </a:r>
            <a:r>
              <a:rPr lang="en-US" b="1" dirty="0"/>
              <a:t>experience/record</a:t>
            </a:r>
          </a:p>
          <a:p>
            <a:r>
              <a:rPr lang="en-US" dirty="0"/>
              <a:t>To “guess” what might be the </a:t>
            </a:r>
            <a:r>
              <a:rPr lang="en-US" b="1" dirty="0"/>
              <a:t>relationship/function f</a:t>
            </a:r>
          </a:p>
          <a:p>
            <a:pPr lvl="1"/>
            <a:r>
              <a:rPr lang="en-US" dirty="0"/>
              <a:t>Between your </a:t>
            </a:r>
            <a:r>
              <a:rPr lang="en-US" b="1" dirty="0"/>
              <a:t>inputs/features x </a:t>
            </a:r>
          </a:p>
          <a:p>
            <a:pPr lvl="1"/>
            <a:r>
              <a:rPr lang="en-US" dirty="0"/>
              <a:t>And their respective </a:t>
            </a:r>
            <a:r>
              <a:rPr lang="en-US" b="1" dirty="0"/>
              <a:t>outputs/labels y</a:t>
            </a:r>
            <a:endParaRPr lang="fr-FR" b="1" dirty="0"/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020F6E15-E05E-442F-8D10-EDA1EEE403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0736016"/>
              </p:ext>
            </p:extLst>
          </p:nvPr>
        </p:nvGraphicFramePr>
        <p:xfrm>
          <a:off x="9251764" y="1727627"/>
          <a:ext cx="25947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4">
                  <a:extLst>
                    <a:ext uri="{9D8B030D-6E8A-4147-A177-3AD203B41FA5}">
                      <a16:colId xmlns:a16="http://schemas.microsoft.com/office/drawing/2014/main" val="1885531312"/>
                    </a:ext>
                  </a:extLst>
                </a:gridCol>
                <a:gridCol w="1297354">
                  <a:extLst>
                    <a:ext uri="{9D8B030D-6E8A-4147-A177-3AD203B41FA5}">
                      <a16:colId xmlns:a16="http://schemas.microsoft.com/office/drawing/2014/main" val="418765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Inputs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Outputs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3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9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0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4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4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01402"/>
                  </a:ext>
                </a:extLst>
              </a:tr>
            </a:tbl>
          </a:graphicData>
        </a:graphic>
      </p:graphicFrame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510B3360-191C-4D24-A840-FE3D57D91F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7446292"/>
              </p:ext>
            </p:extLst>
          </p:nvPr>
        </p:nvGraphicFramePr>
        <p:xfrm>
          <a:off x="1184033" y="5744307"/>
          <a:ext cx="7006490" cy="1000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Left Brace 3">
            <a:extLst>
              <a:ext uri="{FF2B5EF4-FFF2-40B4-BE49-F238E27FC236}">
                <a16:creationId xmlns:a16="http://schemas.microsoft.com/office/drawing/2014/main" id="{C264032D-0D86-4EB1-9067-94635FFAD9B1}"/>
              </a:ext>
            </a:extLst>
          </p:cNvPr>
          <p:cNvSpPr/>
          <p:nvPr/>
        </p:nvSpPr>
        <p:spPr>
          <a:xfrm>
            <a:off x="8682892" y="1727627"/>
            <a:ext cx="390770" cy="3649358"/>
          </a:xfrm>
          <a:prstGeom prst="leftBrac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6B5D4F-634A-45BF-AFCF-B8F35165F5B7}"/>
              </a:ext>
            </a:extLst>
          </p:cNvPr>
          <p:cNvSpPr txBox="1"/>
          <p:nvPr/>
        </p:nvSpPr>
        <p:spPr>
          <a:xfrm>
            <a:off x="6207871" y="3326826"/>
            <a:ext cx="261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Experience</a:t>
            </a:r>
            <a:r>
              <a:rPr lang="fr-FR" b="1" dirty="0"/>
              <a:t>/Record</a:t>
            </a:r>
          </a:p>
        </p:txBody>
      </p:sp>
    </p:spTree>
    <p:extLst>
      <p:ext uri="{BB962C8B-B14F-4D97-AF65-F5344CB8AC3E}">
        <p14:creationId xmlns:p14="http://schemas.microsoft.com/office/powerpoint/2010/main" val="1093277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397" y="2017341"/>
            <a:ext cx="4645152" cy="3882621"/>
          </a:xfrm>
        </p:spPr>
        <p:txBody>
          <a:bodyPr/>
          <a:lstStyle/>
          <a:p>
            <a:r>
              <a:rPr lang="fr-FR" dirty="0"/>
              <a:t>That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data science,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 err="1"/>
              <a:t>regression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7793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0397" y="2017341"/>
            <a:ext cx="4645152" cy="3882621"/>
          </a:xfrm>
        </p:spPr>
        <p:txBody>
          <a:bodyPr/>
          <a:lstStyle/>
          <a:p>
            <a:r>
              <a:rPr lang="fr-FR" dirty="0"/>
              <a:t>That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in data science,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b="1" dirty="0" err="1"/>
              <a:t>regression</a:t>
            </a:r>
            <a:r>
              <a:rPr lang="fr-FR" dirty="0"/>
              <a:t>.</a:t>
            </a:r>
          </a:p>
          <a:p>
            <a:r>
              <a:rPr lang="fr-FR" dirty="0" err="1"/>
              <a:t>Mathematically</a:t>
            </a:r>
            <a:r>
              <a:rPr lang="fr-FR" dirty="0"/>
              <a:t> </a:t>
            </a:r>
            <a:r>
              <a:rPr lang="fr-FR" dirty="0" err="1"/>
              <a:t>speaking</a:t>
            </a:r>
            <a:r>
              <a:rPr lang="fr-FR" dirty="0"/>
              <a:t>,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consists</a:t>
            </a:r>
            <a:r>
              <a:rPr lang="fr-FR" dirty="0"/>
              <a:t> of </a:t>
            </a:r>
            <a:r>
              <a:rPr lang="fr-FR" b="1" dirty="0" err="1"/>
              <a:t>finding</a:t>
            </a:r>
            <a:r>
              <a:rPr lang="fr-FR" b="1" dirty="0"/>
              <a:t> the </a:t>
            </a:r>
            <a:r>
              <a:rPr lang="fr-FR" b="1" dirty="0" err="1"/>
              <a:t>curve</a:t>
            </a:r>
            <a:r>
              <a:rPr lang="fr-FR" b="1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covers</a:t>
            </a:r>
            <a:r>
              <a:rPr lang="fr-FR" dirty="0"/>
              <a:t> the points </a:t>
            </a:r>
            <a:r>
              <a:rPr lang="fr-FR" b="1" dirty="0"/>
              <a:t>(</a:t>
            </a:r>
            <a:r>
              <a:rPr lang="fr-FR" b="1" dirty="0" err="1"/>
              <a:t>x,y</a:t>
            </a:r>
            <a:r>
              <a:rPr lang="fr-FR" b="1" dirty="0"/>
              <a:t>) </a:t>
            </a:r>
            <a:r>
              <a:rPr lang="fr-FR" dirty="0" err="1"/>
              <a:t>you</a:t>
            </a:r>
            <a:r>
              <a:rPr lang="fr-FR" dirty="0"/>
              <a:t> have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b="1" dirty="0"/>
              <a:t>record/</a:t>
            </a:r>
            <a:r>
              <a:rPr lang="fr-FR" b="1" dirty="0" err="1"/>
              <a:t>experience</a:t>
            </a:r>
            <a:r>
              <a:rPr lang="fr-FR" dirty="0"/>
              <a:t>.</a:t>
            </a:r>
          </a:p>
          <a:p>
            <a:r>
              <a:rPr lang="fr-FR" dirty="0"/>
              <a:t>So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</a:t>
            </a:r>
            <a:r>
              <a:rPr lang="fr-FR" dirty="0" err="1"/>
              <a:t>later</a:t>
            </a:r>
            <a:r>
              <a:rPr lang="fr-FR" dirty="0"/>
              <a:t> </a:t>
            </a:r>
            <a:r>
              <a:rPr lang="fr-FR" b="1" dirty="0" err="1"/>
              <a:t>predict</a:t>
            </a:r>
            <a:r>
              <a:rPr lang="fr-FR" dirty="0"/>
              <a:t> the </a:t>
            </a:r>
            <a:r>
              <a:rPr lang="fr-FR" b="1" dirty="0"/>
              <a:t>outputs</a:t>
            </a:r>
            <a:r>
              <a:rPr lang="fr-FR" dirty="0"/>
              <a:t> of </a:t>
            </a:r>
            <a:r>
              <a:rPr lang="fr-FR" b="1" dirty="0" err="1"/>
              <a:t>unseen</a:t>
            </a:r>
            <a:r>
              <a:rPr lang="fr-FR" b="1" dirty="0"/>
              <a:t> input</a:t>
            </a:r>
            <a:r>
              <a:rPr lang="fr-FR" dirty="0"/>
              <a:t> </a:t>
            </a:r>
            <a:r>
              <a:rPr lang="fr-FR" b="1" dirty="0"/>
              <a:t>values</a:t>
            </a:r>
            <a:r>
              <a:rPr lang="fr-FR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69EFCD-739D-4B56-B0A1-198108850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69" t="25896" r="27498" b="71090"/>
          <a:stretch/>
        </p:blipFill>
        <p:spPr>
          <a:xfrm>
            <a:off x="6213229" y="1235075"/>
            <a:ext cx="5132782" cy="523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3FA83F-CA95-4653-A292-04E7E8CB91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69" t="49699" r="21072" b="16103"/>
          <a:stretch/>
        </p:blipFill>
        <p:spPr>
          <a:xfrm>
            <a:off x="5440760" y="2038924"/>
            <a:ext cx="6631868" cy="452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488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4157025"/>
          </a:xfrm>
        </p:spPr>
        <p:txBody>
          <a:bodyPr>
            <a:normAutofit/>
          </a:bodyPr>
          <a:lstStyle/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our</a:t>
            </a:r>
            <a:r>
              <a:rPr lang="fr-FR" dirty="0"/>
              <a:t> squares </a:t>
            </a:r>
            <a:r>
              <a:rPr lang="fr-FR" dirty="0" err="1"/>
              <a:t>example</a:t>
            </a:r>
            <a:endParaRPr lang="fr-FR" dirty="0"/>
          </a:p>
          <a:p>
            <a:endParaRPr lang="fr-FR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98D1E9F9-BF69-4D73-B742-5976F3A45C73}"/>
              </a:ext>
            </a:extLst>
          </p:cNvPr>
          <p:cNvGraphicFramePr>
            <a:graphicFrameLocks/>
          </p:cNvGraphicFramePr>
          <p:nvPr/>
        </p:nvGraphicFramePr>
        <p:xfrm>
          <a:off x="9439333" y="227073"/>
          <a:ext cx="25947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4">
                  <a:extLst>
                    <a:ext uri="{9D8B030D-6E8A-4147-A177-3AD203B41FA5}">
                      <a16:colId xmlns:a16="http://schemas.microsoft.com/office/drawing/2014/main" val="1885531312"/>
                    </a:ext>
                  </a:extLst>
                </a:gridCol>
                <a:gridCol w="1297354">
                  <a:extLst>
                    <a:ext uri="{9D8B030D-6E8A-4147-A177-3AD203B41FA5}">
                      <a16:colId xmlns:a16="http://schemas.microsoft.com/office/drawing/2014/main" val="418765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Inputs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Outputs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3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9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0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4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4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01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4594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4157025"/>
          </a:xfrm>
        </p:spPr>
        <p:txBody>
          <a:bodyPr>
            <a:normAutofit/>
          </a:bodyPr>
          <a:lstStyle/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our</a:t>
            </a:r>
            <a:r>
              <a:rPr lang="fr-FR" dirty="0"/>
              <a:t> squares </a:t>
            </a:r>
            <a:r>
              <a:rPr lang="fr-FR" dirty="0" err="1"/>
              <a:t>example</a:t>
            </a:r>
            <a:endParaRPr lang="fr-FR" dirty="0"/>
          </a:p>
          <a:p>
            <a:r>
              <a:rPr lang="fr-FR" dirty="0"/>
              <a:t>The IQ tests: « </a:t>
            </a:r>
            <a:r>
              <a:rPr lang="fr-FR" dirty="0" err="1"/>
              <a:t>guess</a:t>
            </a:r>
            <a:r>
              <a:rPr lang="fr-FR" dirty="0"/>
              <a:t> the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in the </a:t>
            </a:r>
            <a:r>
              <a:rPr lang="fr-FR" dirty="0" err="1"/>
              <a:t>sequence</a:t>
            </a:r>
            <a:r>
              <a:rPr lang="fr-FR" dirty="0"/>
              <a:t> »</a:t>
            </a:r>
          </a:p>
          <a:p>
            <a:endParaRPr lang="fr-FR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98D1E9F9-BF69-4D73-B742-5976F3A45C73}"/>
              </a:ext>
            </a:extLst>
          </p:cNvPr>
          <p:cNvGraphicFramePr>
            <a:graphicFrameLocks/>
          </p:cNvGraphicFramePr>
          <p:nvPr/>
        </p:nvGraphicFramePr>
        <p:xfrm>
          <a:off x="9439333" y="227073"/>
          <a:ext cx="25947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4">
                  <a:extLst>
                    <a:ext uri="{9D8B030D-6E8A-4147-A177-3AD203B41FA5}">
                      <a16:colId xmlns:a16="http://schemas.microsoft.com/office/drawing/2014/main" val="1885531312"/>
                    </a:ext>
                  </a:extLst>
                </a:gridCol>
                <a:gridCol w="1297354">
                  <a:extLst>
                    <a:ext uri="{9D8B030D-6E8A-4147-A177-3AD203B41FA5}">
                      <a16:colId xmlns:a16="http://schemas.microsoft.com/office/drawing/2014/main" val="418765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Inputs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Outputs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3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9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0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4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4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01402"/>
                  </a:ext>
                </a:extLst>
              </a:tr>
            </a:tbl>
          </a:graphicData>
        </a:graphic>
      </p:graphicFrame>
      <p:pic>
        <p:nvPicPr>
          <p:cNvPr id="2050" name="Picture 2" descr="RÃ©sultat de recherche d'images pour &quot;iq sequence&quot;">
            <a:extLst>
              <a:ext uri="{FF2B5EF4-FFF2-40B4-BE49-F238E27FC236}">
                <a16:creationId xmlns:a16="http://schemas.microsoft.com/office/drawing/2014/main" id="{AA857DA4-6482-408E-B3E3-796AE2050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822" y="2438532"/>
            <a:ext cx="5157543" cy="209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22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4157025"/>
          </a:xfrm>
        </p:spPr>
        <p:txBody>
          <a:bodyPr>
            <a:normAutofit/>
          </a:bodyPr>
          <a:lstStyle/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our</a:t>
            </a:r>
            <a:r>
              <a:rPr lang="fr-FR" dirty="0"/>
              <a:t> squares </a:t>
            </a:r>
            <a:r>
              <a:rPr lang="fr-FR" dirty="0" err="1"/>
              <a:t>example</a:t>
            </a:r>
            <a:endParaRPr lang="fr-FR" dirty="0"/>
          </a:p>
          <a:p>
            <a:r>
              <a:rPr lang="fr-FR" dirty="0"/>
              <a:t>The IQ tests: « </a:t>
            </a:r>
            <a:r>
              <a:rPr lang="fr-FR" dirty="0" err="1"/>
              <a:t>guess</a:t>
            </a:r>
            <a:r>
              <a:rPr lang="fr-FR" dirty="0"/>
              <a:t> the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in the </a:t>
            </a:r>
            <a:r>
              <a:rPr lang="fr-FR" dirty="0" err="1"/>
              <a:t>sequence</a:t>
            </a:r>
            <a:r>
              <a:rPr lang="fr-FR" dirty="0"/>
              <a:t> »</a:t>
            </a:r>
          </a:p>
          <a:p>
            <a:r>
              <a:rPr lang="fr-FR" dirty="0"/>
              <a:t>Exemple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selling</a:t>
            </a:r>
            <a:endParaRPr lang="fr-FR" dirty="0"/>
          </a:p>
          <a:p>
            <a:pPr lvl="1"/>
            <a:r>
              <a:rPr lang="fr-FR" dirty="0" err="1"/>
              <a:t>Guessing</a:t>
            </a:r>
            <a:r>
              <a:rPr lang="fr-FR" dirty="0"/>
              <a:t> the </a:t>
            </a:r>
            <a:r>
              <a:rPr lang="fr-FR" dirty="0" err="1"/>
              <a:t>selling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of an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size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sales.</a:t>
            </a:r>
          </a:p>
          <a:p>
            <a:endParaRPr lang="fr-FR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98D1E9F9-BF69-4D73-B742-5976F3A45C7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6442802"/>
              </p:ext>
            </p:extLst>
          </p:nvPr>
        </p:nvGraphicFramePr>
        <p:xfrm>
          <a:off x="9439333" y="227073"/>
          <a:ext cx="25947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4">
                  <a:extLst>
                    <a:ext uri="{9D8B030D-6E8A-4147-A177-3AD203B41FA5}">
                      <a16:colId xmlns:a16="http://schemas.microsoft.com/office/drawing/2014/main" val="1885531312"/>
                    </a:ext>
                  </a:extLst>
                </a:gridCol>
                <a:gridCol w="1297354">
                  <a:extLst>
                    <a:ext uri="{9D8B030D-6E8A-4147-A177-3AD203B41FA5}">
                      <a16:colId xmlns:a16="http://schemas.microsoft.com/office/drawing/2014/main" val="418765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Inputs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Outputs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3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9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0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4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4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01402"/>
                  </a:ext>
                </a:extLst>
              </a:tr>
            </a:tbl>
          </a:graphicData>
        </a:graphic>
      </p:graphicFrame>
      <p:pic>
        <p:nvPicPr>
          <p:cNvPr id="2050" name="Picture 2" descr="RÃ©sultat de recherche d'images pour &quot;iq sequence&quot;">
            <a:extLst>
              <a:ext uri="{FF2B5EF4-FFF2-40B4-BE49-F238E27FC236}">
                <a16:creationId xmlns:a16="http://schemas.microsoft.com/office/drawing/2014/main" id="{AA857DA4-6482-408E-B3E3-796AE2050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822" y="2438532"/>
            <a:ext cx="5157543" cy="209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B6F46F7C-7D06-4F1E-91FE-6F09A6E4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67" y="4258768"/>
            <a:ext cx="3768725" cy="251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7370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7626C-E353-4DDB-8BFA-C92B0BFB9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in </a:t>
            </a:r>
            <a:r>
              <a:rPr lang="fr-FR" dirty="0" err="1"/>
              <a:t>regression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64C1D-F89A-4578-B4F7-6181FAC671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4157025"/>
          </a:xfrm>
        </p:spPr>
        <p:txBody>
          <a:bodyPr>
            <a:normAutofit/>
          </a:bodyPr>
          <a:lstStyle/>
          <a:p>
            <a:r>
              <a:rPr lang="fr-FR" dirty="0" err="1"/>
              <a:t>Typically</a:t>
            </a:r>
            <a:r>
              <a:rPr lang="fr-FR" dirty="0"/>
              <a:t>, </a:t>
            </a:r>
            <a:r>
              <a:rPr lang="fr-FR" dirty="0" err="1"/>
              <a:t>our</a:t>
            </a:r>
            <a:r>
              <a:rPr lang="fr-FR" dirty="0"/>
              <a:t> squares </a:t>
            </a:r>
            <a:r>
              <a:rPr lang="fr-FR" dirty="0" err="1"/>
              <a:t>example</a:t>
            </a:r>
            <a:endParaRPr lang="fr-FR" dirty="0"/>
          </a:p>
          <a:p>
            <a:r>
              <a:rPr lang="fr-FR" dirty="0"/>
              <a:t>The IQ tests: « </a:t>
            </a:r>
            <a:r>
              <a:rPr lang="fr-FR" dirty="0" err="1"/>
              <a:t>guess</a:t>
            </a:r>
            <a:r>
              <a:rPr lang="fr-FR" dirty="0"/>
              <a:t> the </a:t>
            </a:r>
            <a:r>
              <a:rPr lang="fr-FR" dirty="0" err="1"/>
              <a:t>element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next</a:t>
            </a:r>
            <a:r>
              <a:rPr lang="fr-FR" dirty="0"/>
              <a:t> in the </a:t>
            </a:r>
            <a:r>
              <a:rPr lang="fr-FR" dirty="0" err="1"/>
              <a:t>sequence</a:t>
            </a:r>
            <a:r>
              <a:rPr lang="fr-FR" dirty="0"/>
              <a:t> »</a:t>
            </a:r>
          </a:p>
          <a:p>
            <a:r>
              <a:rPr lang="fr-FR" dirty="0"/>
              <a:t>Exemple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selling</a:t>
            </a:r>
            <a:endParaRPr lang="fr-FR" dirty="0"/>
          </a:p>
          <a:p>
            <a:pPr lvl="1"/>
            <a:r>
              <a:rPr lang="fr-FR" dirty="0" err="1"/>
              <a:t>Guessing</a:t>
            </a:r>
            <a:r>
              <a:rPr lang="fr-FR" dirty="0"/>
              <a:t> the </a:t>
            </a:r>
            <a:r>
              <a:rPr lang="fr-FR" dirty="0" err="1"/>
              <a:t>selling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of an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based</a:t>
            </a:r>
            <a:r>
              <a:rPr lang="fr-FR" dirty="0"/>
              <a:t> on </a:t>
            </a:r>
            <a:r>
              <a:rPr lang="fr-FR" dirty="0" err="1"/>
              <a:t>its</a:t>
            </a:r>
            <a:r>
              <a:rPr lang="fr-FR" dirty="0"/>
              <a:t> size and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previous</a:t>
            </a:r>
            <a:r>
              <a:rPr lang="fr-FR" dirty="0"/>
              <a:t> sales.</a:t>
            </a:r>
          </a:p>
          <a:p>
            <a:r>
              <a:rPr lang="fr-FR" dirty="0"/>
              <a:t>Etc.</a:t>
            </a:r>
          </a:p>
          <a:p>
            <a:endParaRPr lang="fr-FR" dirty="0"/>
          </a:p>
        </p:txBody>
      </p:sp>
      <p:graphicFrame>
        <p:nvGraphicFramePr>
          <p:cNvPr id="6" name="Content Placeholder 4">
            <a:extLst>
              <a:ext uri="{FF2B5EF4-FFF2-40B4-BE49-F238E27FC236}">
                <a16:creationId xmlns:a16="http://schemas.microsoft.com/office/drawing/2014/main" id="{98D1E9F9-BF69-4D73-B742-5976F3A45C73}"/>
              </a:ext>
            </a:extLst>
          </p:cNvPr>
          <p:cNvGraphicFramePr>
            <a:graphicFrameLocks/>
          </p:cNvGraphicFramePr>
          <p:nvPr/>
        </p:nvGraphicFramePr>
        <p:xfrm>
          <a:off x="9439333" y="227073"/>
          <a:ext cx="259470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7354">
                  <a:extLst>
                    <a:ext uri="{9D8B030D-6E8A-4147-A177-3AD203B41FA5}">
                      <a16:colId xmlns:a16="http://schemas.microsoft.com/office/drawing/2014/main" val="1885531312"/>
                    </a:ext>
                  </a:extLst>
                </a:gridCol>
                <a:gridCol w="1297354">
                  <a:extLst>
                    <a:ext uri="{9D8B030D-6E8A-4147-A177-3AD203B41FA5}">
                      <a16:colId xmlns:a16="http://schemas.microsoft.com/office/drawing/2014/main" val="41876510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Inputs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Outputs 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0276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4547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331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691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0326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590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6909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5840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031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8459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b="1" dirty="0">
                          <a:solidFill>
                            <a:srgbClr val="7030A0"/>
                          </a:solidFill>
                        </a:rPr>
                        <a:t>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01402"/>
                  </a:ext>
                </a:extLst>
              </a:tr>
            </a:tbl>
          </a:graphicData>
        </a:graphic>
      </p:graphicFrame>
      <p:pic>
        <p:nvPicPr>
          <p:cNvPr id="2050" name="Picture 2" descr="RÃ©sultat de recherche d'images pour &quot;iq sequence&quot;">
            <a:extLst>
              <a:ext uri="{FF2B5EF4-FFF2-40B4-BE49-F238E27FC236}">
                <a16:creationId xmlns:a16="http://schemas.microsoft.com/office/drawing/2014/main" id="{AA857DA4-6482-408E-B3E3-796AE2050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822" y="2438532"/>
            <a:ext cx="5157543" cy="209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Ã©sultat de recherche d'images pour &quot;apartment seller agent&quot;">
            <a:extLst>
              <a:ext uri="{FF2B5EF4-FFF2-40B4-BE49-F238E27FC236}">
                <a16:creationId xmlns:a16="http://schemas.microsoft.com/office/drawing/2014/main" id="{B6F46F7C-7D06-4F1E-91FE-6F09A6E4B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767" y="4258768"/>
            <a:ext cx="3768725" cy="251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090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7B6AFD8-3741-46DE-B309-40FDF16A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43B4508-35DB-4530-9646-80A26D5E6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 quick tour of the key concepts and </a:t>
            </a:r>
            <a:r>
              <a:rPr lang="fr-FR" dirty="0" err="1"/>
              <a:t>functions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46987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are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real-life.</a:t>
            </a:r>
          </a:p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are classification </a:t>
            </a:r>
            <a:r>
              <a:rPr lang="fr-FR" dirty="0" err="1"/>
              <a:t>ones</a:t>
            </a:r>
            <a:r>
              <a:rPr lang="fr-FR" dirty="0"/>
              <a:t>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66071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are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real-life.</a:t>
            </a:r>
          </a:p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are classification </a:t>
            </a:r>
            <a:r>
              <a:rPr lang="fr-FR" dirty="0" err="1"/>
              <a:t>ones</a:t>
            </a:r>
            <a:r>
              <a:rPr lang="fr-FR" dirty="0"/>
              <a:t>.</a:t>
            </a:r>
          </a:p>
          <a:p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computer vision.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/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 cat!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495B9-7D81-4995-BE71-C827D37C7801}"/>
              </a:ext>
            </a:extLst>
          </p:cNvPr>
          <p:cNvSpPr txBox="1"/>
          <p:nvPr/>
        </p:nvSpPr>
        <p:spPr>
          <a:xfrm>
            <a:off x="3806091" y="5281679"/>
            <a:ext cx="4431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Very </a:t>
            </a:r>
            <a:r>
              <a:rPr lang="fr-FR" dirty="0" err="1"/>
              <a:t>easy</a:t>
            </a:r>
            <a:r>
              <a:rPr lang="fr-FR" dirty="0"/>
              <a:t> for a </a:t>
            </a:r>
            <a:r>
              <a:rPr lang="fr-FR" dirty="0" err="1"/>
              <a:t>human</a:t>
            </a:r>
            <a:r>
              <a:rPr lang="fr-FR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788375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Regression</a:t>
            </a:r>
            <a:r>
              <a:rPr lang="fr-FR" dirty="0"/>
              <a:t>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are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real-life.</a:t>
            </a:r>
          </a:p>
          <a:p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</a:t>
            </a:r>
            <a:r>
              <a:rPr lang="fr-FR" dirty="0" err="1"/>
              <a:t>problems</a:t>
            </a:r>
            <a:r>
              <a:rPr lang="fr-FR" dirty="0"/>
              <a:t> are classification </a:t>
            </a:r>
            <a:r>
              <a:rPr lang="fr-FR" dirty="0" err="1"/>
              <a:t>ones</a:t>
            </a:r>
            <a:r>
              <a:rPr lang="fr-FR" dirty="0"/>
              <a:t>.</a:t>
            </a:r>
          </a:p>
          <a:p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in computer vision.</a:t>
            </a:r>
          </a:p>
        </p:txBody>
      </p:sp>
      <p:graphicFrame>
        <p:nvGraphicFramePr>
          <p:cNvPr id="4" name="Content Placeholder 5">
            <a:extLst>
              <a:ext uri="{FF2B5EF4-FFF2-40B4-BE49-F238E27FC236}">
                <a16:creationId xmlns:a16="http://schemas.microsoft.com/office/drawing/2014/main" id="{49116E2A-DCE2-4670-8B4D-957F10EE8C4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61974738"/>
              </p:ext>
            </p:extLst>
          </p:nvPr>
        </p:nvGraphicFramePr>
        <p:xfrm>
          <a:off x="304800" y="3931138"/>
          <a:ext cx="11457354" cy="104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098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445E1ED3-5041-4B99-9846-CFDD367F5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083" y="5263136"/>
            <a:ext cx="2217126" cy="14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6A81F-02D6-412C-BA11-892D93F00BCB}"/>
              </a:ext>
            </a:extLst>
          </p:cNvPr>
          <p:cNvSpPr txBox="1"/>
          <p:nvPr/>
        </p:nvSpPr>
        <p:spPr>
          <a:xfrm>
            <a:off x="9566030" y="5413725"/>
            <a:ext cx="15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 cat!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8495B9-7D81-4995-BE71-C827D37C7801}"/>
              </a:ext>
            </a:extLst>
          </p:cNvPr>
          <p:cNvSpPr txBox="1"/>
          <p:nvPr/>
        </p:nvSpPr>
        <p:spPr>
          <a:xfrm>
            <a:off x="3806091" y="5281679"/>
            <a:ext cx="4431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Very </a:t>
            </a:r>
            <a:r>
              <a:rPr lang="fr-FR" dirty="0" err="1"/>
              <a:t>easy</a:t>
            </a:r>
            <a:r>
              <a:rPr lang="fr-FR" dirty="0"/>
              <a:t> for a </a:t>
            </a:r>
            <a:r>
              <a:rPr lang="fr-FR" dirty="0" err="1"/>
              <a:t>human</a:t>
            </a:r>
            <a:r>
              <a:rPr lang="fr-FR" dirty="0"/>
              <a:t>… </a:t>
            </a:r>
          </a:p>
          <a:p>
            <a:pPr algn="ctr"/>
            <a:r>
              <a:rPr lang="fr-FR" b="1" dirty="0"/>
              <a:t>How </a:t>
            </a:r>
            <a:r>
              <a:rPr lang="fr-FR" b="1" dirty="0" err="1"/>
              <a:t>would</a:t>
            </a:r>
            <a:r>
              <a:rPr lang="fr-FR" b="1" dirty="0"/>
              <a:t> </a:t>
            </a:r>
            <a:r>
              <a:rPr lang="fr-FR" b="1" dirty="0" err="1"/>
              <a:t>we</a:t>
            </a:r>
            <a:r>
              <a:rPr lang="fr-FR" b="1" dirty="0"/>
              <a:t> do </a:t>
            </a:r>
            <a:r>
              <a:rPr lang="fr-FR" b="1" dirty="0" err="1"/>
              <a:t>it</a:t>
            </a:r>
            <a:r>
              <a:rPr lang="fr-FR" b="1" dirty="0"/>
              <a:t> </a:t>
            </a:r>
            <a:r>
              <a:rPr lang="fr-FR" b="1" dirty="0" err="1"/>
              <a:t>with</a:t>
            </a:r>
            <a:r>
              <a:rPr lang="fr-FR" b="1" dirty="0"/>
              <a:t> a computer?</a:t>
            </a:r>
          </a:p>
        </p:txBody>
      </p:sp>
    </p:spTree>
    <p:extLst>
      <p:ext uri="{BB962C8B-B14F-4D97-AF65-F5344CB8AC3E}">
        <p14:creationId xmlns:p14="http://schemas.microsoft.com/office/powerpoint/2010/main" val="5853129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958037"/>
            <a:ext cx="10228687" cy="1059305"/>
          </a:xfrm>
        </p:spPr>
        <p:txBody>
          <a:bodyPr/>
          <a:lstStyle/>
          <a:p>
            <a:r>
              <a:rPr lang="fr-FR" dirty="0"/>
              <a:t>Classification are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2165621"/>
            <a:ext cx="5422626" cy="3922564"/>
          </a:xfrm>
        </p:spPr>
        <p:txBody>
          <a:bodyPr>
            <a:normAutofit/>
          </a:bodyPr>
          <a:lstStyle/>
          <a:p>
            <a:r>
              <a:rPr lang="fr-FR" dirty="0"/>
              <a:t>Computer vision </a:t>
            </a:r>
            <a:r>
              <a:rPr lang="fr-FR" dirty="0" err="1"/>
              <a:t>problems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Image recognition: </a:t>
            </a:r>
            <a:r>
              <a:rPr lang="fr-FR" dirty="0" err="1"/>
              <a:t>given</a:t>
            </a:r>
            <a:r>
              <a:rPr lang="fr-FR" dirty="0"/>
              <a:t> a </a:t>
            </a:r>
            <a:r>
              <a:rPr lang="fr-FR" dirty="0" err="1"/>
              <a:t>picture</a:t>
            </a:r>
            <a:r>
              <a:rPr lang="fr-FR" dirty="0"/>
              <a:t>, tell me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(cats/</a:t>
            </a:r>
            <a:r>
              <a:rPr lang="fr-FR" dirty="0" err="1"/>
              <a:t>dogs</a:t>
            </a:r>
            <a:r>
              <a:rPr lang="fr-FR" dirty="0"/>
              <a:t>,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person</a:t>
            </a:r>
            <a:r>
              <a:rPr lang="fr-FR" dirty="0"/>
              <a:t>)</a:t>
            </a:r>
          </a:p>
        </p:txBody>
      </p:sp>
      <p:pic>
        <p:nvPicPr>
          <p:cNvPr id="5" name="Picture 2" descr="RÃ©sultat de recherche d'images pour &quot;cat image&quot;">
            <a:extLst>
              <a:ext uri="{FF2B5EF4-FFF2-40B4-BE49-F238E27FC236}">
                <a16:creationId xmlns:a16="http://schemas.microsoft.com/office/drawing/2014/main" id="{7EF0D3CB-0632-4BFA-A535-4FE0BD376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84" y="2342386"/>
            <a:ext cx="3969713" cy="264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08AEDA-CDF9-426D-8269-80778BD57563}"/>
              </a:ext>
            </a:extLst>
          </p:cNvPr>
          <p:cNvSpPr txBox="1"/>
          <p:nvPr/>
        </p:nvSpPr>
        <p:spPr>
          <a:xfrm>
            <a:off x="9761414" y="5425349"/>
            <a:ext cx="1570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It’s</a:t>
            </a:r>
            <a:r>
              <a:rPr lang="fr-FR" dirty="0"/>
              <a:t> a cat!</a:t>
            </a:r>
          </a:p>
        </p:txBody>
      </p:sp>
    </p:spTree>
    <p:extLst>
      <p:ext uri="{BB962C8B-B14F-4D97-AF65-F5344CB8AC3E}">
        <p14:creationId xmlns:p14="http://schemas.microsoft.com/office/powerpoint/2010/main" val="18007924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958037"/>
            <a:ext cx="10228687" cy="1059305"/>
          </a:xfrm>
        </p:spPr>
        <p:txBody>
          <a:bodyPr/>
          <a:lstStyle/>
          <a:p>
            <a:r>
              <a:rPr lang="fr-FR" dirty="0"/>
              <a:t>Classification are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2165621"/>
            <a:ext cx="5422626" cy="3922564"/>
          </a:xfrm>
        </p:spPr>
        <p:txBody>
          <a:bodyPr>
            <a:normAutofit/>
          </a:bodyPr>
          <a:lstStyle/>
          <a:p>
            <a:r>
              <a:rPr lang="fr-FR" dirty="0"/>
              <a:t>Computer vision </a:t>
            </a:r>
            <a:r>
              <a:rPr lang="fr-FR" dirty="0" err="1"/>
              <a:t>problems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Image recognition: </a:t>
            </a:r>
            <a:r>
              <a:rPr lang="fr-FR" dirty="0" err="1"/>
              <a:t>given</a:t>
            </a:r>
            <a:r>
              <a:rPr lang="fr-FR" dirty="0"/>
              <a:t> a </a:t>
            </a:r>
            <a:r>
              <a:rPr lang="fr-FR" dirty="0" err="1"/>
              <a:t>picture</a:t>
            </a:r>
            <a:r>
              <a:rPr lang="fr-FR" dirty="0"/>
              <a:t>, tell me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(cats/</a:t>
            </a:r>
            <a:r>
              <a:rPr lang="fr-FR" dirty="0" err="1"/>
              <a:t>dogs</a:t>
            </a:r>
            <a:r>
              <a:rPr lang="fr-FR" dirty="0"/>
              <a:t>,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person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Image classification: </a:t>
            </a:r>
            <a:r>
              <a:rPr lang="fr-FR" dirty="0" err="1"/>
              <a:t>given</a:t>
            </a:r>
            <a:r>
              <a:rPr lang="fr-FR" dirty="0"/>
              <a:t> a CT scan, tell me if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cancer/not cancer</a:t>
            </a:r>
          </a:p>
        </p:txBody>
      </p:sp>
      <p:pic>
        <p:nvPicPr>
          <p:cNvPr id="8194" name="Picture 2" descr="RÃ©sultat de recherche d'images pour &quot;CT scan&quot;">
            <a:extLst>
              <a:ext uri="{FF2B5EF4-FFF2-40B4-BE49-F238E27FC236}">
                <a16:creationId xmlns:a16="http://schemas.microsoft.com/office/drawing/2014/main" id="{5CF7FA87-934B-42F5-A813-CA60D9F9E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8654" y="1968495"/>
            <a:ext cx="3533535" cy="3533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9079F2-8B62-46A9-BFAA-21C97DDF4BB8}"/>
              </a:ext>
            </a:extLst>
          </p:cNvPr>
          <p:cNvSpPr txBox="1"/>
          <p:nvPr/>
        </p:nvSpPr>
        <p:spPr>
          <a:xfrm>
            <a:off x="10436368" y="3356787"/>
            <a:ext cx="1663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That’s</a:t>
            </a:r>
            <a:r>
              <a:rPr lang="fr-FR" dirty="0"/>
              <a:t> </a:t>
            </a:r>
          </a:p>
          <a:p>
            <a:r>
              <a:rPr lang="fr-FR" dirty="0" err="1"/>
              <a:t>cancerous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034860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4AB6F-5999-4074-9E40-17BB01C57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0" y="958037"/>
            <a:ext cx="10228687" cy="1059305"/>
          </a:xfrm>
        </p:spPr>
        <p:txBody>
          <a:bodyPr/>
          <a:lstStyle/>
          <a:p>
            <a:r>
              <a:rPr lang="fr-FR" dirty="0"/>
              <a:t>Classification are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common</a:t>
            </a:r>
            <a:r>
              <a:rPr lang="fr-FR" dirty="0"/>
              <a:t> in computer vision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8DCDA-D7C7-42F2-ACC9-65962DF939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2165621"/>
            <a:ext cx="5422626" cy="3922564"/>
          </a:xfrm>
        </p:spPr>
        <p:txBody>
          <a:bodyPr>
            <a:normAutofit/>
          </a:bodyPr>
          <a:lstStyle/>
          <a:p>
            <a:r>
              <a:rPr lang="fr-FR" dirty="0"/>
              <a:t>Computer vision </a:t>
            </a:r>
            <a:r>
              <a:rPr lang="fr-FR" dirty="0" err="1"/>
              <a:t>problems</a:t>
            </a:r>
            <a:r>
              <a:rPr lang="fr-FR" dirty="0"/>
              <a:t>: </a:t>
            </a:r>
          </a:p>
          <a:p>
            <a:pPr lvl="1"/>
            <a:r>
              <a:rPr lang="fr-FR" dirty="0"/>
              <a:t>Image recognition: </a:t>
            </a:r>
            <a:r>
              <a:rPr lang="fr-FR" dirty="0" err="1"/>
              <a:t>given</a:t>
            </a:r>
            <a:r>
              <a:rPr lang="fr-FR" dirty="0"/>
              <a:t> a </a:t>
            </a:r>
            <a:r>
              <a:rPr lang="fr-FR" dirty="0" err="1"/>
              <a:t>picture</a:t>
            </a:r>
            <a:r>
              <a:rPr lang="fr-FR" dirty="0"/>
              <a:t>, tell me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(cats/</a:t>
            </a:r>
            <a:r>
              <a:rPr lang="fr-FR" dirty="0" err="1"/>
              <a:t>dogs</a:t>
            </a:r>
            <a:r>
              <a:rPr lang="fr-FR" dirty="0"/>
              <a:t>, </a:t>
            </a:r>
            <a:r>
              <a:rPr lang="fr-FR" dirty="0" err="1"/>
              <a:t>name</a:t>
            </a:r>
            <a:r>
              <a:rPr lang="fr-FR" dirty="0"/>
              <a:t> of the </a:t>
            </a:r>
            <a:r>
              <a:rPr lang="fr-FR" dirty="0" err="1"/>
              <a:t>person</a:t>
            </a:r>
            <a:r>
              <a:rPr lang="fr-FR" dirty="0"/>
              <a:t>)</a:t>
            </a:r>
          </a:p>
          <a:p>
            <a:pPr lvl="1"/>
            <a:r>
              <a:rPr lang="fr-FR" dirty="0"/>
              <a:t>Image classification: </a:t>
            </a:r>
            <a:r>
              <a:rPr lang="fr-FR" dirty="0" err="1"/>
              <a:t>given</a:t>
            </a:r>
            <a:r>
              <a:rPr lang="fr-FR" dirty="0"/>
              <a:t> a CT scan, tell me if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cancer/no cancer</a:t>
            </a:r>
          </a:p>
          <a:p>
            <a:pPr lvl="1"/>
            <a:r>
              <a:rPr lang="fr-FR" dirty="0"/>
              <a:t>Image recognition + segmentation: </a:t>
            </a:r>
          </a:p>
          <a:p>
            <a:pPr lvl="2"/>
            <a:r>
              <a:rPr lang="fr-FR" dirty="0" err="1"/>
              <a:t>find</a:t>
            </a:r>
            <a:r>
              <a:rPr lang="fr-FR" dirty="0"/>
              <a:t> if </a:t>
            </a:r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pedestrian in the </a:t>
            </a:r>
            <a:r>
              <a:rPr lang="fr-FR" dirty="0" err="1"/>
              <a:t>picture</a:t>
            </a:r>
            <a:r>
              <a:rPr lang="fr-FR" dirty="0"/>
              <a:t> </a:t>
            </a:r>
          </a:p>
          <a:p>
            <a:pPr lvl="2"/>
            <a:r>
              <a:rPr lang="fr-FR" dirty="0"/>
              <a:t>and if </a:t>
            </a:r>
            <a:r>
              <a:rPr lang="fr-FR" dirty="0" err="1"/>
              <a:t>so</a:t>
            </a:r>
            <a:r>
              <a:rPr lang="fr-FR" dirty="0"/>
              <a:t>, </a:t>
            </a:r>
            <a:r>
              <a:rPr lang="fr-FR" dirty="0" err="1"/>
              <a:t>where</a:t>
            </a:r>
            <a:r>
              <a:rPr lang="fr-FR" dirty="0"/>
              <a:t> </a:t>
            </a:r>
            <a:r>
              <a:rPr lang="fr-FR" dirty="0" err="1"/>
              <a:t>he</a:t>
            </a:r>
            <a:r>
              <a:rPr lang="fr-FR" dirty="0"/>
              <a:t>/</a:t>
            </a:r>
            <a:r>
              <a:rPr lang="fr-FR" dirty="0" err="1"/>
              <a:t>she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,</a:t>
            </a:r>
          </a:p>
          <a:p>
            <a:pPr lvl="2"/>
            <a:r>
              <a:rPr lang="fr-FR" dirty="0"/>
              <a:t>And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its</a:t>
            </a:r>
            <a:r>
              <a:rPr lang="fr-FR" dirty="0"/>
              <a:t> </a:t>
            </a:r>
            <a:r>
              <a:rPr lang="fr-FR" dirty="0" err="1"/>
              <a:t>movement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.</a:t>
            </a:r>
          </a:p>
        </p:txBody>
      </p:sp>
      <p:pic>
        <p:nvPicPr>
          <p:cNvPr id="8196" name="Picture 4" descr="RÃ©sultat de recherche d'images pour &quot;car pedestrian detection&quot;">
            <a:extLst>
              <a:ext uri="{FF2B5EF4-FFF2-40B4-BE49-F238E27FC236}">
                <a16:creationId xmlns:a16="http://schemas.microsoft.com/office/drawing/2014/main" id="{C76F1931-B175-41C3-9E2E-89A602660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7683" y="2638186"/>
            <a:ext cx="5511933" cy="310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52619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909D-7DC1-4362-AF42-FF741C44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Recap</a:t>
            </a:r>
            <a:r>
              <a:rPr lang="fr-FR" dirty="0"/>
              <a:t> for data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C3CD49-FD9D-4E0F-BFF4-2D9814405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/>
              <a:t>Many</a:t>
            </a:r>
            <a:r>
              <a:rPr lang="fr-FR" dirty="0"/>
              <a:t> real-life </a:t>
            </a:r>
            <a:r>
              <a:rPr lang="fr-FR" dirty="0" err="1"/>
              <a:t>problems</a:t>
            </a:r>
            <a:endParaRPr lang="fr-FR" dirty="0"/>
          </a:p>
          <a:p>
            <a:pPr lvl="1"/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fall</a:t>
            </a:r>
            <a:r>
              <a:rPr lang="fr-FR" dirty="0"/>
              <a:t> in </a:t>
            </a:r>
            <a:r>
              <a:rPr lang="fr-FR" dirty="0" err="1"/>
              <a:t>either</a:t>
            </a:r>
            <a:r>
              <a:rPr lang="fr-FR" dirty="0"/>
              <a:t> the </a:t>
            </a:r>
            <a:r>
              <a:rPr lang="fr-FR" dirty="0" err="1"/>
              <a:t>regression</a:t>
            </a:r>
            <a:r>
              <a:rPr lang="fr-FR" dirty="0"/>
              <a:t> or the classification </a:t>
            </a:r>
            <a:r>
              <a:rPr lang="fr-FR" dirty="0" err="1"/>
              <a:t>category</a:t>
            </a:r>
            <a:endParaRPr lang="fr-FR" dirty="0"/>
          </a:p>
          <a:p>
            <a:pPr lvl="1"/>
            <a:r>
              <a:rPr lang="fr-FR" dirty="0"/>
              <a:t>and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addressed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data science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cover a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on Session 2.</a:t>
            </a:r>
          </a:p>
          <a:p>
            <a:r>
              <a:rPr lang="fr-FR" dirty="0"/>
              <a:t>And a </a:t>
            </a:r>
            <a:r>
              <a:rPr lang="fr-FR" dirty="0" err="1"/>
              <a:t>typical</a:t>
            </a:r>
            <a:r>
              <a:rPr lang="fr-FR" dirty="0"/>
              <a:t> classification </a:t>
            </a:r>
            <a:r>
              <a:rPr lang="fr-FR" dirty="0" err="1"/>
              <a:t>problem</a:t>
            </a:r>
            <a:r>
              <a:rPr lang="fr-FR" dirty="0"/>
              <a:t> on Session 3.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03355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1909D-7DC1-4362-AF42-FF741C44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Recap</a:t>
            </a:r>
            <a:r>
              <a:rPr lang="fr-FR" dirty="0"/>
              <a:t> for data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C3CD49-FD9D-4E0F-BFF4-2D98144057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8"/>
            <a:ext cx="9603275" cy="3918313"/>
          </a:xfrm>
        </p:spPr>
        <p:txBody>
          <a:bodyPr/>
          <a:lstStyle/>
          <a:p>
            <a:r>
              <a:rPr lang="fr-FR" dirty="0" err="1"/>
              <a:t>Many</a:t>
            </a:r>
            <a:r>
              <a:rPr lang="fr-FR" dirty="0"/>
              <a:t> real-life </a:t>
            </a:r>
            <a:r>
              <a:rPr lang="fr-FR" dirty="0" err="1"/>
              <a:t>problems</a:t>
            </a:r>
            <a:endParaRPr lang="fr-FR" dirty="0"/>
          </a:p>
          <a:p>
            <a:pPr lvl="1"/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fall</a:t>
            </a:r>
            <a:r>
              <a:rPr lang="fr-FR" dirty="0"/>
              <a:t> in </a:t>
            </a:r>
            <a:r>
              <a:rPr lang="fr-FR" dirty="0" err="1"/>
              <a:t>either</a:t>
            </a:r>
            <a:r>
              <a:rPr lang="fr-FR" dirty="0"/>
              <a:t> the </a:t>
            </a:r>
            <a:r>
              <a:rPr lang="fr-FR" dirty="0" err="1"/>
              <a:t>regression</a:t>
            </a:r>
            <a:r>
              <a:rPr lang="fr-FR" dirty="0"/>
              <a:t> or the classification </a:t>
            </a:r>
            <a:r>
              <a:rPr lang="fr-FR" dirty="0" err="1"/>
              <a:t>category</a:t>
            </a:r>
            <a:endParaRPr lang="fr-FR" dirty="0"/>
          </a:p>
          <a:p>
            <a:pPr lvl="1"/>
            <a:r>
              <a:rPr lang="fr-FR" dirty="0"/>
              <a:t>and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addressed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data science </a:t>
            </a:r>
            <a:r>
              <a:rPr lang="fr-FR" dirty="0" err="1"/>
              <a:t>based</a:t>
            </a:r>
            <a:r>
              <a:rPr lang="fr-FR" dirty="0"/>
              <a:t> </a:t>
            </a:r>
            <a:r>
              <a:rPr lang="fr-FR" dirty="0" err="1"/>
              <a:t>approaches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cover a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regression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on Session 2.</a:t>
            </a:r>
          </a:p>
          <a:p>
            <a:r>
              <a:rPr lang="fr-FR" dirty="0"/>
              <a:t>And a </a:t>
            </a:r>
            <a:r>
              <a:rPr lang="fr-FR" dirty="0" err="1"/>
              <a:t>typical</a:t>
            </a:r>
            <a:r>
              <a:rPr lang="fr-FR" dirty="0"/>
              <a:t> classification </a:t>
            </a:r>
            <a:r>
              <a:rPr lang="fr-FR" dirty="0" err="1"/>
              <a:t>problem</a:t>
            </a:r>
            <a:r>
              <a:rPr lang="fr-FR" dirty="0"/>
              <a:t> on Session 3.</a:t>
            </a:r>
          </a:p>
          <a:p>
            <a:endParaRPr lang="fr-FR" dirty="0"/>
          </a:p>
          <a:p>
            <a:r>
              <a:rPr lang="fr-FR" dirty="0"/>
              <a:t>But </a:t>
            </a:r>
            <a:r>
              <a:rPr lang="fr-FR" dirty="0" err="1"/>
              <a:t>before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do </a:t>
            </a:r>
            <a:r>
              <a:rPr lang="fr-FR" dirty="0" err="1"/>
              <a:t>so</a:t>
            </a:r>
            <a:r>
              <a:rPr lang="fr-FR" dirty="0"/>
              <a:t>, a quick </a:t>
            </a:r>
            <a:r>
              <a:rPr lang="fr-FR" dirty="0" err="1"/>
              <a:t>word</a:t>
            </a:r>
            <a:r>
              <a:rPr lang="fr-FR" dirty="0"/>
              <a:t> about </a:t>
            </a:r>
            <a:r>
              <a:rPr lang="fr-FR" b="1" dirty="0"/>
              <a:t>data </a:t>
            </a:r>
            <a:r>
              <a:rPr lang="fr-FR" b="1" dirty="0" err="1"/>
              <a:t>visualization</a:t>
            </a:r>
            <a:r>
              <a:rPr lang="fr-FR" b="1" dirty="0"/>
              <a:t>.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23533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3FAC59-FAA1-43AB-9E95-F54A9FA3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About data </a:t>
            </a:r>
            <a:r>
              <a:rPr lang="fr-FR" dirty="0" err="1"/>
              <a:t>visualization</a:t>
            </a:r>
            <a:endParaRPr lang="fr-FR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C82AB9-83D8-4387-B45C-CAE3F91273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Looking</a:t>
            </a:r>
            <a:r>
              <a:rPr lang="fr-FR" dirty="0"/>
              <a:t> for </a:t>
            </a:r>
            <a:r>
              <a:rPr lang="fr-FR" dirty="0" err="1"/>
              <a:t>ideas</a:t>
            </a:r>
            <a:r>
              <a:rPr lang="fr-FR" dirty="0"/>
              <a:t>, by </a:t>
            </a:r>
            <a:r>
              <a:rPr lang="fr-FR" dirty="0" err="1"/>
              <a:t>exploring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data.</a:t>
            </a:r>
          </a:p>
        </p:txBody>
      </p:sp>
    </p:spTree>
    <p:extLst>
      <p:ext uri="{BB962C8B-B14F-4D97-AF65-F5344CB8AC3E}">
        <p14:creationId xmlns:p14="http://schemas.microsoft.com/office/powerpoint/2010/main" val="15397995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D34D-ED26-4C08-9D84-9FA2CEB9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Seeking</a:t>
            </a:r>
            <a:r>
              <a:rPr lang="fr-FR" dirty="0"/>
              <a:t> inspiration by </a:t>
            </a:r>
            <a:r>
              <a:rPr lang="fr-FR" dirty="0" err="1"/>
              <a:t>visualizing</a:t>
            </a:r>
            <a:r>
              <a:rPr lang="fr-FR" dirty="0"/>
              <a:t> data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201C59E-049B-4AF6-9C90-6949901D065F}"/>
              </a:ext>
            </a:extLst>
          </p:cNvPr>
          <p:cNvSpPr txBox="1">
            <a:spLocks/>
          </p:cNvSpPr>
          <p:nvPr/>
        </p:nvSpPr>
        <p:spPr>
          <a:xfrm>
            <a:off x="1129166" y="1953846"/>
            <a:ext cx="4645152" cy="4103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err="1"/>
              <a:t>Often</a:t>
            </a:r>
            <a:r>
              <a:rPr lang="fr-FR" dirty="0"/>
              <a:t>, in data science </a:t>
            </a:r>
            <a:r>
              <a:rPr lang="fr-FR" dirty="0" err="1"/>
              <a:t>problems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like to plot the data 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</a:t>
            </a:r>
            <a:r>
              <a:rPr lang="fr-FR" dirty="0" err="1"/>
              <a:t>problem</a:t>
            </a:r>
            <a:r>
              <a:rPr lang="fr-FR" dirty="0"/>
              <a:t> looks like.</a:t>
            </a:r>
          </a:p>
        </p:txBody>
      </p:sp>
    </p:spTree>
    <p:extLst>
      <p:ext uri="{BB962C8B-B14F-4D97-AF65-F5344CB8AC3E}">
        <p14:creationId xmlns:p14="http://schemas.microsoft.com/office/powerpoint/2010/main" val="2527599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2020-E1F9-4B1D-A85A-FBB9FDF4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Numpy</a:t>
            </a:r>
            <a:r>
              <a:rPr lang="fr-FR" dirty="0"/>
              <a:t> vs </a:t>
            </a:r>
            <a:r>
              <a:rPr lang="fr-FR" dirty="0" err="1"/>
              <a:t>lists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2EE04-9296-4E41-82F4-6713C058B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734342"/>
          </a:xfrm>
        </p:spPr>
        <p:txBody>
          <a:bodyPr>
            <a:normAutofit/>
          </a:bodyPr>
          <a:lstStyle/>
          <a:p>
            <a:r>
              <a:rPr lang="fr-FR" b="1" dirty="0" err="1"/>
              <a:t>Numpy</a:t>
            </a:r>
            <a:r>
              <a:rPr lang="fr-FR" b="1" dirty="0"/>
              <a:t> </a:t>
            </a:r>
            <a:r>
              <a:rPr lang="fr-FR" b="1" dirty="0" err="1"/>
              <a:t>arrays</a:t>
            </a:r>
            <a:r>
              <a:rPr lang="fr-FR" b="1" dirty="0"/>
              <a:t> </a:t>
            </a:r>
            <a:r>
              <a:rPr lang="fr-FR" dirty="0"/>
              <a:t>are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b="1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b="1" dirty="0"/>
              <a:t>matrices</a:t>
            </a:r>
            <a:r>
              <a:rPr lang="fr-FR" dirty="0"/>
              <a:t> and </a:t>
            </a:r>
            <a:r>
              <a:rPr lang="fr-FR" b="1" dirty="0" err="1"/>
              <a:t>vectors</a:t>
            </a:r>
            <a:r>
              <a:rPr lang="fr-FR" dirty="0"/>
              <a:t>.</a:t>
            </a:r>
          </a:p>
          <a:p>
            <a:r>
              <a:rPr lang="fr-FR" dirty="0"/>
              <a:t>The look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</a:t>
            </a:r>
            <a:r>
              <a:rPr lang="fr-FR" b="1" dirty="0" err="1"/>
              <a:t>nested</a:t>
            </a:r>
            <a:r>
              <a:rPr lang="fr-FR" b="1" dirty="0"/>
              <a:t> </a:t>
            </a:r>
            <a:r>
              <a:rPr lang="fr-FR" b="1" dirty="0" err="1"/>
              <a:t>lists</a:t>
            </a:r>
            <a:r>
              <a:rPr lang="fr-FR" b="1" dirty="0"/>
              <a:t> </a:t>
            </a:r>
            <a:r>
              <a:rPr lang="fr-FR" dirty="0"/>
              <a:t>of </a:t>
            </a:r>
            <a:r>
              <a:rPr lang="fr-FR" dirty="0" err="1"/>
              <a:t>lists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 for </a:t>
            </a:r>
            <a:r>
              <a:rPr lang="fr-FR" dirty="0" err="1"/>
              <a:t>representing</a:t>
            </a:r>
            <a:r>
              <a:rPr lang="fr-FR" dirty="0"/>
              <a:t> matrices.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3AF633-F718-47D6-8173-B61114843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54" t="35792" r="76046" b="38858"/>
          <a:stretch/>
        </p:blipFill>
        <p:spPr>
          <a:xfrm>
            <a:off x="6096000" y="1479348"/>
            <a:ext cx="6011275" cy="4450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674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D34D-ED26-4C08-9D84-9FA2CEB9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Seeking</a:t>
            </a:r>
            <a:r>
              <a:rPr lang="fr-FR" dirty="0"/>
              <a:t> inspiration by </a:t>
            </a:r>
            <a:r>
              <a:rPr lang="fr-FR" dirty="0" err="1"/>
              <a:t>visualizing</a:t>
            </a:r>
            <a:r>
              <a:rPr lang="fr-FR" dirty="0"/>
              <a:t>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3025B5-E850-4981-9C99-67FBC02A6E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1953846"/>
            <a:ext cx="4645152" cy="4103077"/>
          </a:xfrm>
        </p:spPr>
        <p:txBody>
          <a:bodyPr>
            <a:normAutofit/>
          </a:bodyPr>
          <a:lstStyle/>
          <a:p>
            <a:r>
              <a:rPr lang="fr-FR" dirty="0" err="1"/>
              <a:t>Often</a:t>
            </a:r>
            <a:r>
              <a:rPr lang="fr-FR" dirty="0"/>
              <a:t>, in data science </a:t>
            </a:r>
            <a:r>
              <a:rPr lang="fr-FR" dirty="0" err="1"/>
              <a:t>problems</a:t>
            </a:r>
            <a:r>
              <a:rPr lang="fr-FR" dirty="0"/>
              <a:t>, </a:t>
            </a:r>
            <a:r>
              <a:rPr lang="fr-FR" dirty="0" err="1"/>
              <a:t>we</a:t>
            </a:r>
            <a:r>
              <a:rPr lang="fr-FR" dirty="0"/>
              <a:t> like to plot the data to </a:t>
            </a:r>
            <a:r>
              <a:rPr lang="fr-FR" dirty="0" err="1"/>
              <a:t>see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the </a:t>
            </a:r>
            <a:r>
              <a:rPr lang="fr-FR" dirty="0" err="1"/>
              <a:t>problem</a:t>
            </a:r>
            <a:r>
              <a:rPr lang="fr-FR" dirty="0"/>
              <a:t> looks like.</a:t>
            </a:r>
          </a:p>
          <a:p>
            <a:r>
              <a:rPr lang="fr-FR" dirty="0"/>
              <a:t>For instance,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could</a:t>
            </a:r>
            <a:r>
              <a:rPr lang="fr-FR" dirty="0"/>
              <a:t> have </a:t>
            </a:r>
            <a:r>
              <a:rPr lang="fr-FR" dirty="0" err="1"/>
              <a:t>plotted</a:t>
            </a:r>
            <a:r>
              <a:rPr lang="fr-FR" dirty="0"/>
              <a:t> the points of the square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discussed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…</a:t>
            </a:r>
          </a:p>
          <a:p>
            <a:r>
              <a:rPr lang="fr-FR" dirty="0"/>
              <a:t>And </a:t>
            </a:r>
            <a:r>
              <a:rPr lang="fr-FR" dirty="0" err="1"/>
              <a:t>recognized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</a:t>
            </a:r>
            <a:r>
              <a:rPr lang="fr-FR" dirty="0" err="1"/>
              <a:t>missing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were</a:t>
            </a:r>
            <a:r>
              <a:rPr lang="fr-FR" dirty="0"/>
              <a:t> </a:t>
            </a:r>
            <a:r>
              <a:rPr lang="fr-FR" dirty="0" err="1"/>
              <a:t>looking</a:t>
            </a:r>
            <a:r>
              <a:rPr lang="fr-FR" dirty="0"/>
              <a:t> for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most</a:t>
            </a:r>
            <a:r>
              <a:rPr lang="fr-FR" dirty="0"/>
              <a:t> </a:t>
            </a:r>
            <a:r>
              <a:rPr lang="fr-FR" dirty="0" err="1"/>
              <a:t>likely</a:t>
            </a:r>
            <a:r>
              <a:rPr lang="fr-FR" dirty="0"/>
              <a:t> a </a:t>
            </a:r>
            <a:r>
              <a:rPr lang="fr-FR" dirty="0" err="1"/>
              <a:t>quadratic</a:t>
            </a:r>
            <a:r>
              <a:rPr lang="fr-FR" dirty="0"/>
              <a:t> </a:t>
            </a:r>
            <a:r>
              <a:rPr lang="fr-FR" dirty="0" err="1"/>
              <a:t>function</a:t>
            </a:r>
            <a:r>
              <a:rPr lang="fr-FR" dirty="0"/>
              <a:t> of </a:t>
            </a:r>
            <a:r>
              <a:rPr lang="fr-FR" dirty="0" err="1"/>
              <a:t>some</a:t>
            </a:r>
            <a:r>
              <a:rPr lang="fr-FR" dirty="0"/>
              <a:t> sort.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B9DED3-BF27-4FB4-9042-B05F712E54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269" t="49699" r="21072" b="16103"/>
          <a:stretch/>
        </p:blipFill>
        <p:spPr>
          <a:xfrm>
            <a:off x="6174152" y="1895812"/>
            <a:ext cx="5867213" cy="4004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76764-F880-4777-AE9B-6B25A68E0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42" y="4166501"/>
            <a:ext cx="1613542" cy="2577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231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D34D-ED26-4C08-9D84-9FA2CEB9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Seeking</a:t>
            </a:r>
            <a:r>
              <a:rPr lang="fr-FR" dirty="0"/>
              <a:t> inspiration by </a:t>
            </a:r>
            <a:r>
              <a:rPr lang="fr-FR" dirty="0" err="1"/>
              <a:t>visualizing</a:t>
            </a:r>
            <a:r>
              <a:rPr lang="fr-FR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E568-B11B-487F-92A3-76AE35849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2165621"/>
            <a:ext cx="5422626" cy="3734342"/>
          </a:xfrm>
        </p:spPr>
        <p:txBody>
          <a:bodyPr/>
          <a:lstStyle/>
          <a:p>
            <a:r>
              <a:rPr lang="fr-FR" dirty="0"/>
              <a:t>Let us </a:t>
            </a:r>
            <a:r>
              <a:rPr lang="fr-FR" dirty="0" err="1"/>
              <a:t>say</a:t>
            </a:r>
            <a:r>
              <a:rPr lang="fr-FR" dirty="0"/>
              <a:t> I have a table of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appartment</a:t>
            </a:r>
            <a:r>
              <a:rPr lang="fr-FR" dirty="0"/>
              <a:t> sales…</a:t>
            </a:r>
          </a:p>
          <a:p>
            <a:r>
              <a:rPr lang="fr-FR" dirty="0" err="1"/>
              <a:t>Containing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appartments</a:t>
            </a:r>
            <a:r>
              <a:rPr lang="fr-FR" dirty="0"/>
              <a:t> I have </a:t>
            </a:r>
            <a:r>
              <a:rPr lang="fr-FR" dirty="0" err="1"/>
              <a:t>sold</a:t>
            </a:r>
            <a:r>
              <a:rPr lang="fr-FR" dirty="0"/>
              <a:t> in the </a:t>
            </a:r>
            <a:r>
              <a:rPr lang="fr-FR" dirty="0" err="1"/>
              <a:t>past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size (in </a:t>
            </a:r>
            <a:r>
              <a:rPr lang="fr-FR" dirty="0" err="1"/>
              <a:t>sqm</a:t>
            </a:r>
            <a:r>
              <a:rPr lang="fr-FR" dirty="0"/>
              <a:t>)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(in $)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6FFE3A-0320-4048-B1E3-011949B76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2473275"/>
              </p:ext>
            </p:extLst>
          </p:nvPr>
        </p:nvGraphicFramePr>
        <p:xfrm>
          <a:off x="7831016" y="1923235"/>
          <a:ext cx="3477846" cy="373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923">
                  <a:extLst>
                    <a:ext uri="{9D8B030D-6E8A-4147-A177-3AD203B41FA5}">
                      <a16:colId xmlns:a16="http://schemas.microsoft.com/office/drawing/2014/main" val="3282802911"/>
                    </a:ext>
                  </a:extLst>
                </a:gridCol>
                <a:gridCol w="1738923">
                  <a:extLst>
                    <a:ext uri="{9D8B030D-6E8A-4147-A177-3AD203B41FA5}">
                      <a16:colId xmlns:a16="http://schemas.microsoft.com/office/drawing/2014/main" val="2117311840"/>
                    </a:ext>
                  </a:extLst>
                </a:gridCol>
              </a:tblGrid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Size (in </a:t>
                      </a:r>
                      <a:r>
                        <a:rPr lang="fr-FR" dirty="0" err="1"/>
                        <a:t>sqm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Price (in 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05759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544000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53461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4255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947000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666921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263943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1049000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144774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1037000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738696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65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5184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D34D-ED26-4C08-9D84-9FA2CEB9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Seeking</a:t>
            </a:r>
            <a:r>
              <a:rPr lang="fr-FR" dirty="0"/>
              <a:t> inspiration by </a:t>
            </a:r>
            <a:r>
              <a:rPr lang="fr-FR" dirty="0" err="1"/>
              <a:t>visualizing</a:t>
            </a:r>
            <a:r>
              <a:rPr lang="fr-FR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E568-B11B-487F-92A3-76AE35849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2165621"/>
            <a:ext cx="5422626" cy="3734342"/>
          </a:xfrm>
        </p:spPr>
        <p:txBody>
          <a:bodyPr/>
          <a:lstStyle/>
          <a:p>
            <a:r>
              <a:rPr lang="fr-FR" dirty="0"/>
              <a:t>Let us </a:t>
            </a:r>
            <a:r>
              <a:rPr lang="fr-FR" dirty="0" err="1"/>
              <a:t>say</a:t>
            </a:r>
            <a:r>
              <a:rPr lang="fr-FR" dirty="0"/>
              <a:t> I have a table of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appartment</a:t>
            </a:r>
            <a:r>
              <a:rPr lang="fr-FR" dirty="0"/>
              <a:t> sales…</a:t>
            </a:r>
          </a:p>
          <a:p>
            <a:r>
              <a:rPr lang="fr-FR" dirty="0" err="1"/>
              <a:t>Containing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appartments</a:t>
            </a:r>
            <a:r>
              <a:rPr lang="fr-FR" dirty="0"/>
              <a:t> I have </a:t>
            </a:r>
            <a:r>
              <a:rPr lang="fr-FR" dirty="0" err="1"/>
              <a:t>sold</a:t>
            </a:r>
            <a:r>
              <a:rPr lang="fr-FR" dirty="0"/>
              <a:t> in the </a:t>
            </a:r>
            <a:r>
              <a:rPr lang="fr-FR" dirty="0" err="1"/>
              <a:t>past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size (in </a:t>
            </a:r>
            <a:r>
              <a:rPr lang="fr-FR" dirty="0" err="1"/>
              <a:t>sqm</a:t>
            </a:r>
            <a:r>
              <a:rPr lang="fr-FR" dirty="0"/>
              <a:t>)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(in $).</a:t>
            </a:r>
          </a:p>
          <a:p>
            <a:r>
              <a:rPr lang="fr-FR" b="1" dirty="0"/>
              <a:t>And </a:t>
            </a:r>
            <a:r>
              <a:rPr lang="fr-FR" b="1" dirty="0" err="1"/>
              <a:t>friend</a:t>
            </a:r>
            <a:r>
              <a:rPr lang="fr-FR" b="1" dirty="0"/>
              <a:t> </a:t>
            </a:r>
            <a:r>
              <a:rPr lang="fr-FR" b="1" dirty="0" err="1"/>
              <a:t>comes</a:t>
            </a:r>
            <a:r>
              <a:rPr lang="fr-FR" b="1" dirty="0"/>
              <a:t> and </a:t>
            </a:r>
            <a:r>
              <a:rPr lang="fr-FR" b="1" dirty="0" err="1"/>
              <a:t>asks</a:t>
            </a:r>
            <a:r>
              <a:rPr lang="fr-FR" b="1" dirty="0"/>
              <a:t> for an estimation of the </a:t>
            </a:r>
            <a:r>
              <a:rPr lang="fr-FR" b="1" dirty="0" err="1"/>
              <a:t>price</a:t>
            </a:r>
            <a:r>
              <a:rPr lang="fr-FR" b="1" dirty="0"/>
              <a:t> of </a:t>
            </a:r>
            <a:r>
              <a:rPr lang="fr-FR" b="1" dirty="0" err="1"/>
              <a:t>its</a:t>
            </a:r>
            <a:r>
              <a:rPr lang="fr-FR" b="1" dirty="0"/>
              <a:t> 125sqm </a:t>
            </a:r>
            <a:r>
              <a:rPr lang="fr-FR" b="1" dirty="0" err="1"/>
              <a:t>appartment</a:t>
            </a:r>
            <a:r>
              <a:rPr lang="fr-FR" b="1" dirty="0"/>
              <a:t>. </a:t>
            </a:r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  <a:r>
              <a:rPr lang="fr-FR" b="1" dirty="0" err="1"/>
              <a:t>answer</a:t>
            </a:r>
            <a:r>
              <a:rPr lang="fr-FR" b="1" dirty="0"/>
              <a:t>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6FFE3A-0320-4048-B1E3-011949B76F29}"/>
              </a:ext>
            </a:extLst>
          </p:cNvPr>
          <p:cNvGraphicFramePr>
            <a:graphicFrameLocks noGrp="1"/>
          </p:cNvGraphicFramePr>
          <p:nvPr/>
        </p:nvGraphicFramePr>
        <p:xfrm>
          <a:off x="7831016" y="1923235"/>
          <a:ext cx="3477846" cy="373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923">
                  <a:extLst>
                    <a:ext uri="{9D8B030D-6E8A-4147-A177-3AD203B41FA5}">
                      <a16:colId xmlns:a16="http://schemas.microsoft.com/office/drawing/2014/main" val="3282802911"/>
                    </a:ext>
                  </a:extLst>
                </a:gridCol>
                <a:gridCol w="1738923">
                  <a:extLst>
                    <a:ext uri="{9D8B030D-6E8A-4147-A177-3AD203B41FA5}">
                      <a16:colId xmlns:a16="http://schemas.microsoft.com/office/drawing/2014/main" val="2117311840"/>
                    </a:ext>
                  </a:extLst>
                </a:gridCol>
              </a:tblGrid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Size (in </a:t>
                      </a:r>
                      <a:r>
                        <a:rPr lang="fr-FR" dirty="0" err="1"/>
                        <a:t>sqm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Price (in 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05759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544000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53461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4255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947000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666921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263943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1049000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144774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1037000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738696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65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4302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D34D-ED26-4C08-9D84-9FA2CEB9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Seeking</a:t>
            </a:r>
            <a:r>
              <a:rPr lang="fr-FR" dirty="0"/>
              <a:t> inspiration by </a:t>
            </a:r>
            <a:r>
              <a:rPr lang="fr-FR" dirty="0" err="1"/>
              <a:t>visualizing</a:t>
            </a:r>
            <a:r>
              <a:rPr lang="fr-FR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E568-B11B-487F-92A3-76AE35849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2165621"/>
            <a:ext cx="5422626" cy="3734342"/>
          </a:xfrm>
        </p:spPr>
        <p:txBody>
          <a:bodyPr/>
          <a:lstStyle/>
          <a:p>
            <a:r>
              <a:rPr lang="fr-FR" dirty="0"/>
              <a:t>Let us </a:t>
            </a:r>
            <a:r>
              <a:rPr lang="fr-FR" dirty="0" err="1"/>
              <a:t>say</a:t>
            </a:r>
            <a:r>
              <a:rPr lang="fr-FR" dirty="0"/>
              <a:t> I have a table of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appartment</a:t>
            </a:r>
            <a:r>
              <a:rPr lang="fr-FR" dirty="0"/>
              <a:t> sales…</a:t>
            </a:r>
          </a:p>
          <a:p>
            <a:r>
              <a:rPr lang="fr-FR" dirty="0" err="1"/>
              <a:t>Containing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appartments</a:t>
            </a:r>
            <a:r>
              <a:rPr lang="fr-FR" dirty="0"/>
              <a:t> I have </a:t>
            </a:r>
            <a:r>
              <a:rPr lang="fr-FR" dirty="0" err="1"/>
              <a:t>sold</a:t>
            </a:r>
            <a:r>
              <a:rPr lang="fr-FR" dirty="0"/>
              <a:t> in the </a:t>
            </a:r>
            <a:r>
              <a:rPr lang="fr-FR" dirty="0" err="1"/>
              <a:t>past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size (in </a:t>
            </a:r>
            <a:r>
              <a:rPr lang="fr-FR" dirty="0" err="1"/>
              <a:t>sqm</a:t>
            </a:r>
            <a:r>
              <a:rPr lang="fr-FR" dirty="0"/>
              <a:t>)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(in $)</a:t>
            </a:r>
          </a:p>
          <a:p>
            <a:r>
              <a:rPr lang="fr-FR" b="1" dirty="0"/>
              <a:t>And </a:t>
            </a:r>
            <a:r>
              <a:rPr lang="fr-FR" b="1" dirty="0" err="1"/>
              <a:t>friend</a:t>
            </a:r>
            <a:r>
              <a:rPr lang="fr-FR" b="1" dirty="0"/>
              <a:t> </a:t>
            </a:r>
            <a:r>
              <a:rPr lang="fr-FR" b="1" dirty="0" err="1"/>
              <a:t>comes</a:t>
            </a:r>
            <a:r>
              <a:rPr lang="fr-FR" b="1" dirty="0"/>
              <a:t> and </a:t>
            </a:r>
            <a:r>
              <a:rPr lang="fr-FR" b="1" dirty="0" err="1"/>
              <a:t>asks</a:t>
            </a:r>
            <a:r>
              <a:rPr lang="fr-FR" b="1" dirty="0"/>
              <a:t> for an estimation of the </a:t>
            </a:r>
            <a:r>
              <a:rPr lang="fr-FR" b="1" dirty="0" err="1"/>
              <a:t>price</a:t>
            </a:r>
            <a:r>
              <a:rPr lang="fr-FR" b="1" dirty="0"/>
              <a:t> of </a:t>
            </a:r>
            <a:r>
              <a:rPr lang="fr-FR" b="1" dirty="0" err="1"/>
              <a:t>its</a:t>
            </a:r>
            <a:r>
              <a:rPr lang="fr-FR" b="1" dirty="0"/>
              <a:t> 125sqm </a:t>
            </a:r>
            <a:r>
              <a:rPr lang="fr-FR" b="1" dirty="0" err="1"/>
              <a:t>appartment</a:t>
            </a:r>
            <a:r>
              <a:rPr lang="fr-FR" b="1" dirty="0"/>
              <a:t>. </a:t>
            </a:r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  <a:r>
              <a:rPr lang="fr-FR" b="1" dirty="0" err="1"/>
              <a:t>answer</a:t>
            </a:r>
            <a:r>
              <a:rPr lang="fr-FR" b="1" dirty="0"/>
              <a:t>?</a:t>
            </a:r>
          </a:p>
          <a:p>
            <a:endParaRPr lang="fr-F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AB1A8F-7BF2-40F9-8116-EE06FBAC86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6840" r="12821" b="25744"/>
          <a:stretch/>
        </p:blipFill>
        <p:spPr>
          <a:xfrm>
            <a:off x="5939692" y="2017342"/>
            <a:ext cx="6113780" cy="4563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E804465-FB5D-454C-8C65-88F586F9A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74" y="4299028"/>
            <a:ext cx="1837003" cy="19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446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9EE7-F987-44AA-A65D-1D3201D4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Scatter</a:t>
            </a:r>
            <a:r>
              <a:rPr lang="fr-FR" dirty="0"/>
              <a:t> plots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CC090-1F25-4F6E-944F-7895D202F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Scatter</a:t>
            </a:r>
            <a:r>
              <a:rPr lang="fr-FR" dirty="0"/>
              <a:t> plots are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.</a:t>
            </a:r>
          </a:p>
          <a:p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rough insights as to </a:t>
            </a:r>
            <a:r>
              <a:rPr lang="fr-FR" dirty="0" err="1"/>
              <a:t>what</a:t>
            </a:r>
            <a:r>
              <a:rPr lang="fr-FR" dirty="0"/>
              <a:t> the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linking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inputs and outputs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22EFB3-3FEF-41F4-8040-B7E1C57D34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F1328-810A-4929-98CD-11B4861FB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141" t="16840" r="12821" b="25744"/>
          <a:stretch/>
        </p:blipFill>
        <p:spPr>
          <a:xfrm>
            <a:off x="5939692" y="2017342"/>
            <a:ext cx="6113780" cy="45633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3BF9E7-3ED5-46BE-A14D-849EC313D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6074" y="4299028"/>
            <a:ext cx="1837003" cy="197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156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E9EE7-F987-44AA-A65D-1D3201D4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Scatter</a:t>
            </a:r>
            <a:r>
              <a:rPr lang="fr-FR" dirty="0"/>
              <a:t> plots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3CC090-1F25-4F6E-944F-7895D202F8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Scatter</a:t>
            </a:r>
            <a:r>
              <a:rPr lang="fr-FR" dirty="0"/>
              <a:t> plots are </a:t>
            </a:r>
            <a:r>
              <a:rPr lang="fr-FR" dirty="0" err="1"/>
              <a:t>often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.</a:t>
            </a:r>
          </a:p>
          <a:p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rough insights as to </a:t>
            </a:r>
            <a:r>
              <a:rPr lang="fr-FR" dirty="0" err="1"/>
              <a:t>what</a:t>
            </a:r>
            <a:r>
              <a:rPr lang="fr-FR" dirty="0"/>
              <a:t> the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linking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inputs and outputs </a:t>
            </a:r>
            <a:r>
              <a:rPr lang="fr-FR" dirty="0" err="1"/>
              <a:t>might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CCFDB5-5A12-48D7-B52B-AEB6DA28F4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49" t="18872" r="12884" b="23282"/>
          <a:stretch/>
        </p:blipFill>
        <p:spPr>
          <a:xfrm>
            <a:off x="5437255" y="1525144"/>
            <a:ext cx="6686862" cy="500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899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CEB97-3B47-44FF-BA91-EB3A34CA1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Using</a:t>
            </a:r>
            <a:r>
              <a:rPr lang="fr-FR" dirty="0"/>
              <a:t> data </a:t>
            </a:r>
            <a:r>
              <a:rPr lang="fr-FR" dirty="0" err="1"/>
              <a:t>descriptors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15DA0-C807-44E0-870C-AE672F1F3C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1837678"/>
            <a:ext cx="4645152" cy="4234647"/>
          </a:xfrm>
        </p:spPr>
        <p:txBody>
          <a:bodyPr>
            <a:normAutofit/>
          </a:bodyPr>
          <a:lstStyle/>
          <a:p>
            <a:r>
              <a:rPr lang="fr-FR" dirty="0"/>
              <a:t>Data </a:t>
            </a:r>
            <a:r>
              <a:rPr lang="fr-FR" dirty="0" err="1"/>
              <a:t>descriptors</a:t>
            </a:r>
            <a:r>
              <a:rPr lang="fr-FR" dirty="0"/>
              <a:t> are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.</a:t>
            </a:r>
          </a:p>
          <a:p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give</a:t>
            </a:r>
            <a:r>
              <a:rPr lang="fr-FR" dirty="0"/>
              <a:t> a </a:t>
            </a:r>
            <a:r>
              <a:rPr lang="fr-FR" dirty="0" err="1"/>
              <a:t>numerical</a:t>
            </a:r>
            <a:r>
              <a:rPr lang="fr-FR" dirty="0"/>
              <a:t> </a:t>
            </a:r>
            <a:r>
              <a:rPr lang="fr-FR" dirty="0" err="1"/>
              <a:t>recap</a:t>
            </a:r>
            <a:r>
              <a:rPr lang="fr-FR" dirty="0"/>
              <a:t> of key values of the data (</a:t>
            </a:r>
            <a:r>
              <a:rPr lang="fr-FR" dirty="0" err="1"/>
              <a:t>its</a:t>
            </a:r>
            <a:r>
              <a:rPr lang="fr-FR" dirty="0"/>
              <a:t> min, max, </a:t>
            </a:r>
            <a:r>
              <a:rPr lang="fr-FR" dirty="0" err="1"/>
              <a:t>mean</a:t>
            </a:r>
            <a:r>
              <a:rPr lang="fr-FR" dirty="0"/>
              <a:t>, </a:t>
            </a:r>
            <a:r>
              <a:rPr lang="fr-FR" dirty="0" err="1"/>
              <a:t>median</a:t>
            </a:r>
            <a:r>
              <a:rPr lang="fr-FR" dirty="0"/>
              <a:t>, etc.)</a:t>
            </a:r>
          </a:p>
          <a:p>
            <a:r>
              <a:rPr lang="fr-FR" dirty="0"/>
              <a:t>Data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often</a:t>
            </a:r>
            <a:r>
              <a:rPr lang="fr-FR" dirty="0"/>
              <a:t> have </a:t>
            </a:r>
            <a:r>
              <a:rPr lang="fr-FR" dirty="0" err="1"/>
              <a:t>built-in</a:t>
            </a:r>
            <a:r>
              <a:rPr lang="fr-FR" dirty="0"/>
              <a:t> </a:t>
            </a:r>
            <a:r>
              <a:rPr lang="fr-FR" dirty="0" err="1"/>
              <a:t>descriptors</a:t>
            </a:r>
            <a:r>
              <a:rPr lang="fr-FR" dirty="0"/>
              <a:t>, but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name</a:t>
            </a:r>
            <a:r>
              <a:rPr lang="fr-FR" dirty="0"/>
              <a:t> </a:t>
            </a:r>
            <a:r>
              <a:rPr lang="fr-FR" dirty="0" err="1"/>
              <a:t>may</a:t>
            </a:r>
            <a:r>
              <a:rPr lang="fr-FR" dirty="0"/>
              <a:t> </a:t>
            </a:r>
            <a:r>
              <a:rPr lang="fr-FR" dirty="0" err="1"/>
              <a:t>vary</a:t>
            </a:r>
            <a:r>
              <a:rPr lang="fr-F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5F5E8-A30D-4C58-B4D1-68AF548131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88" t="23690" r="40510" b="26084"/>
          <a:stretch/>
        </p:blipFill>
        <p:spPr>
          <a:xfrm>
            <a:off x="5882935" y="1594220"/>
            <a:ext cx="6197789" cy="447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5537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AD34D-ED26-4C08-9D84-9FA2CEB9B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Seeking</a:t>
            </a:r>
            <a:r>
              <a:rPr lang="fr-FR" dirty="0"/>
              <a:t> inspiration by </a:t>
            </a:r>
            <a:r>
              <a:rPr lang="fr-FR" dirty="0" err="1"/>
              <a:t>visualizing</a:t>
            </a:r>
            <a:r>
              <a:rPr lang="fr-FR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3E568-B11B-487F-92A3-76AE35849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92" y="2165621"/>
            <a:ext cx="5422626" cy="3734342"/>
          </a:xfrm>
        </p:spPr>
        <p:txBody>
          <a:bodyPr/>
          <a:lstStyle/>
          <a:p>
            <a:r>
              <a:rPr lang="fr-FR" dirty="0"/>
              <a:t>Let us </a:t>
            </a:r>
            <a:r>
              <a:rPr lang="fr-FR" dirty="0" err="1"/>
              <a:t>say</a:t>
            </a:r>
            <a:r>
              <a:rPr lang="fr-FR" dirty="0"/>
              <a:t> I have a table of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dirty="0" err="1"/>
              <a:t>appartment</a:t>
            </a:r>
            <a:r>
              <a:rPr lang="fr-FR" dirty="0"/>
              <a:t> sales…</a:t>
            </a:r>
          </a:p>
          <a:p>
            <a:r>
              <a:rPr lang="fr-FR" dirty="0" err="1"/>
              <a:t>Containing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appartments</a:t>
            </a:r>
            <a:r>
              <a:rPr lang="fr-FR" dirty="0"/>
              <a:t> I have </a:t>
            </a:r>
            <a:r>
              <a:rPr lang="fr-FR" dirty="0" err="1"/>
              <a:t>sold</a:t>
            </a:r>
            <a:r>
              <a:rPr lang="fr-FR" dirty="0"/>
              <a:t> in the </a:t>
            </a:r>
            <a:r>
              <a:rPr lang="fr-FR" dirty="0" err="1"/>
              <a:t>past</a:t>
            </a:r>
            <a:r>
              <a:rPr lang="fr-FR" dirty="0"/>
              <a:t>,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their</a:t>
            </a:r>
            <a:r>
              <a:rPr lang="fr-FR" dirty="0"/>
              <a:t> size (in </a:t>
            </a:r>
            <a:r>
              <a:rPr lang="fr-FR" dirty="0" err="1"/>
              <a:t>sqm</a:t>
            </a:r>
            <a:r>
              <a:rPr lang="fr-FR" dirty="0"/>
              <a:t>)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(in $).</a:t>
            </a:r>
          </a:p>
          <a:p>
            <a:r>
              <a:rPr lang="fr-FR" b="1" dirty="0"/>
              <a:t>And </a:t>
            </a:r>
            <a:r>
              <a:rPr lang="fr-FR" b="1" dirty="0" err="1"/>
              <a:t>friend</a:t>
            </a:r>
            <a:r>
              <a:rPr lang="fr-FR" b="1" dirty="0"/>
              <a:t> </a:t>
            </a:r>
            <a:r>
              <a:rPr lang="fr-FR" b="1" dirty="0" err="1"/>
              <a:t>comes</a:t>
            </a:r>
            <a:r>
              <a:rPr lang="fr-FR" b="1" dirty="0"/>
              <a:t> and </a:t>
            </a:r>
            <a:r>
              <a:rPr lang="fr-FR" b="1" dirty="0" err="1"/>
              <a:t>asks</a:t>
            </a:r>
            <a:r>
              <a:rPr lang="fr-FR" b="1" dirty="0"/>
              <a:t> for an estimation of the </a:t>
            </a:r>
            <a:r>
              <a:rPr lang="fr-FR" b="1" dirty="0" err="1"/>
              <a:t>price</a:t>
            </a:r>
            <a:r>
              <a:rPr lang="fr-FR" b="1" dirty="0"/>
              <a:t> of </a:t>
            </a:r>
            <a:r>
              <a:rPr lang="fr-FR" b="1" dirty="0" err="1"/>
              <a:t>its</a:t>
            </a:r>
            <a:r>
              <a:rPr lang="fr-FR" b="1" dirty="0"/>
              <a:t> 125sqm </a:t>
            </a:r>
            <a:r>
              <a:rPr lang="fr-FR" b="1" dirty="0" err="1"/>
              <a:t>appartment</a:t>
            </a:r>
            <a:r>
              <a:rPr lang="fr-FR" b="1" dirty="0"/>
              <a:t>. </a:t>
            </a:r>
            <a:r>
              <a:rPr lang="fr-FR" b="1" dirty="0" err="1"/>
              <a:t>What</a:t>
            </a:r>
            <a:r>
              <a:rPr lang="fr-FR" b="1" dirty="0"/>
              <a:t> </a:t>
            </a:r>
            <a:r>
              <a:rPr lang="fr-FR" b="1" dirty="0" err="1"/>
              <a:t>is</a:t>
            </a:r>
            <a:r>
              <a:rPr lang="fr-FR" b="1" dirty="0"/>
              <a:t> </a:t>
            </a:r>
            <a:r>
              <a:rPr lang="fr-FR" b="1" dirty="0" err="1"/>
              <a:t>your</a:t>
            </a:r>
            <a:r>
              <a:rPr lang="fr-FR" b="1" dirty="0"/>
              <a:t> </a:t>
            </a:r>
            <a:r>
              <a:rPr lang="fr-FR" b="1" dirty="0" err="1"/>
              <a:t>answer</a:t>
            </a:r>
            <a:r>
              <a:rPr lang="fr-FR" b="1" dirty="0"/>
              <a:t>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96FFE3A-0320-4048-B1E3-011949B76F29}"/>
              </a:ext>
            </a:extLst>
          </p:cNvPr>
          <p:cNvGraphicFramePr>
            <a:graphicFrameLocks noGrp="1"/>
          </p:cNvGraphicFramePr>
          <p:nvPr/>
        </p:nvGraphicFramePr>
        <p:xfrm>
          <a:off x="7831016" y="1923235"/>
          <a:ext cx="3477846" cy="3734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38923">
                  <a:extLst>
                    <a:ext uri="{9D8B030D-6E8A-4147-A177-3AD203B41FA5}">
                      <a16:colId xmlns:a16="http://schemas.microsoft.com/office/drawing/2014/main" val="3282802911"/>
                    </a:ext>
                  </a:extLst>
                </a:gridCol>
                <a:gridCol w="1738923">
                  <a:extLst>
                    <a:ext uri="{9D8B030D-6E8A-4147-A177-3AD203B41FA5}">
                      <a16:colId xmlns:a16="http://schemas.microsoft.com/office/drawing/2014/main" val="2117311840"/>
                    </a:ext>
                  </a:extLst>
                </a:gridCol>
              </a:tblGrid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Size (in </a:t>
                      </a:r>
                      <a:r>
                        <a:rPr lang="fr-FR" dirty="0" err="1"/>
                        <a:t>sqm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Price (in $)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2205759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544000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153461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760000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4255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947000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5666921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1006000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6263943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101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1049000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144774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1037000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738696"/>
                  </a:ext>
                </a:extLst>
              </a:tr>
              <a:tr h="466793">
                <a:tc>
                  <a:txBody>
                    <a:bodyPr/>
                    <a:lstStyle/>
                    <a:p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36567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377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87D8-ACA8-402F-BF89-B285423F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Histogram</a:t>
            </a:r>
            <a:r>
              <a:rPr lang="fr-FR" dirty="0"/>
              <a:t>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B0E15-C892-4EB4-B726-FEC94519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60041"/>
          </a:xfrm>
        </p:spPr>
        <p:txBody>
          <a:bodyPr>
            <a:normAutofit/>
          </a:bodyPr>
          <a:lstStyle/>
          <a:p>
            <a:r>
              <a:rPr lang="fr-FR" dirty="0" err="1"/>
              <a:t>Histograms</a:t>
            </a:r>
            <a:r>
              <a:rPr lang="fr-FR" dirty="0"/>
              <a:t> are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,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visualize</a:t>
            </a:r>
            <a:r>
              <a:rPr lang="fr-FR" dirty="0"/>
              <a:t> the distribution of the </a:t>
            </a:r>
            <a:r>
              <a:rPr lang="fr-FR" dirty="0" err="1"/>
              <a:t>appartments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in </a:t>
            </a:r>
            <a:r>
              <a:rPr lang="fr-FR" dirty="0" err="1"/>
              <a:t>your</a:t>
            </a:r>
            <a:r>
              <a:rPr lang="fr-FR" dirty="0"/>
              <a:t> record.</a:t>
            </a:r>
          </a:p>
          <a:p>
            <a:pPr>
              <a:buFont typeface="Wingdings" panose="05000000000000000000" pitchFamily="2" charset="2"/>
              <a:buChar char="à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856C1-9A00-4D90-AC91-35186DB00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21128" r="13846" b="21231"/>
          <a:stretch/>
        </p:blipFill>
        <p:spPr>
          <a:xfrm>
            <a:off x="6417683" y="1487689"/>
            <a:ext cx="5668435" cy="4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7960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87D8-ACA8-402F-BF89-B285423F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Histogram</a:t>
            </a:r>
            <a:r>
              <a:rPr lang="fr-FR" dirty="0"/>
              <a:t>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B0E15-C892-4EB4-B726-FEC94519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60041"/>
          </a:xfrm>
        </p:spPr>
        <p:txBody>
          <a:bodyPr>
            <a:normAutofit/>
          </a:bodyPr>
          <a:lstStyle/>
          <a:p>
            <a:r>
              <a:rPr lang="fr-FR" dirty="0" err="1"/>
              <a:t>Histograms</a:t>
            </a:r>
            <a:r>
              <a:rPr lang="fr-FR" dirty="0"/>
              <a:t> are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,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visualize</a:t>
            </a:r>
            <a:r>
              <a:rPr lang="fr-FR" dirty="0"/>
              <a:t> the distribution of the </a:t>
            </a:r>
            <a:r>
              <a:rPr lang="fr-FR" dirty="0" err="1"/>
              <a:t>appartments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in </a:t>
            </a:r>
            <a:r>
              <a:rPr lang="fr-FR" dirty="0" err="1"/>
              <a:t>your</a:t>
            </a:r>
            <a:r>
              <a:rPr lang="fr-FR" dirty="0"/>
              <a:t> record.</a:t>
            </a:r>
          </a:p>
          <a:p>
            <a:r>
              <a:rPr lang="fr-FR" dirty="0"/>
              <a:t>Price for a </a:t>
            </a:r>
            <a:r>
              <a:rPr lang="fr-FR" b="1" dirty="0"/>
              <a:t>110sqm</a:t>
            </a:r>
            <a:r>
              <a:rPr lang="fr-FR" dirty="0"/>
              <a:t> </a:t>
            </a:r>
            <a:r>
              <a:rPr lang="fr-FR" dirty="0" err="1"/>
              <a:t>appartment</a:t>
            </a:r>
            <a:r>
              <a:rPr lang="fr-FR" dirty="0"/>
              <a:t>?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Confident, I have </a:t>
            </a:r>
            <a:r>
              <a:rPr lang="fr-FR" dirty="0" err="1">
                <a:sym typeface="Wingdings" panose="05000000000000000000" pitchFamily="2" charset="2"/>
              </a:rPr>
              <a:t>seen</a:t>
            </a:r>
            <a:r>
              <a:rPr lang="fr-FR" dirty="0">
                <a:sym typeface="Wingdings" panose="05000000000000000000" pitchFamily="2" charset="2"/>
              </a:rPr>
              <a:t> a lot of </a:t>
            </a:r>
            <a:r>
              <a:rPr lang="fr-FR" dirty="0" err="1">
                <a:sym typeface="Wingdings" panose="05000000000000000000" pitchFamily="2" charset="2"/>
              </a:rPr>
              <a:t>those</a:t>
            </a:r>
            <a:endParaRPr lang="fr-FR" dirty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à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856C1-9A00-4D90-AC91-35186DB00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21128" r="13846" b="21231"/>
          <a:stretch/>
        </p:blipFill>
        <p:spPr>
          <a:xfrm>
            <a:off x="6417683" y="1487689"/>
            <a:ext cx="5668435" cy="4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1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32020-E1F9-4B1D-A85A-FBB9FDF4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Numpy</a:t>
            </a:r>
            <a:r>
              <a:rPr lang="fr-FR" dirty="0"/>
              <a:t> vs </a:t>
            </a:r>
            <a:r>
              <a:rPr lang="fr-FR" dirty="0" err="1"/>
              <a:t>lists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2EE04-9296-4E41-82F4-6713C058B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734342"/>
          </a:xfrm>
        </p:spPr>
        <p:txBody>
          <a:bodyPr>
            <a:normAutofit/>
          </a:bodyPr>
          <a:lstStyle/>
          <a:p>
            <a:r>
              <a:rPr lang="fr-FR" b="1" dirty="0" err="1"/>
              <a:t>Numpy</a:t>
            </a:r>
            <a:r>
              <a:rPr lang="fr-FR" b="1" dirty="0"/>
              <a:t> </a:t>
            </a:r>
            <a:r>
              <a:rPr lang="fr-FR" b="1" dirty="0" err="1"/>
              <a:t>arrays</a:t>
            </a:r>
            <a:r>
              <a:rPr lang="fr-FR" b="1" dirty="0"/>
              <a:t> </a:t>
            </a:r>
            <a:r>
              <a:rPr lang="fr-FR" dirty="0" err="1"/>
              <a:t>offer</a:t>
            </a:r>
            <a:r>
              <a:rPr lang="fr-FR" dirty="0"/>
              <a:t> more </a:t>
            </a:r>
            <a:r>
              <a:rPr lang="fr-FR" dirty="0" err="1"/>
              <a:t>tools</a:t>
            </a:r>
            <a:r>
              <a:rPr lang="fr-FR" dirty="0"/>
              <a:t> for matrix computation.</a:t>
            </a:r>
          </a:p>
          <a:p>
            <a:r>
              <a:rPr lang="fr-FR" dirty="0"/>
              <a:t>For starters, </a:t>
            </a:r>
            <a:r>
              <a:rPr lang="fr-FR" dirty="0" err="1"/>
              <a:t>Numpy</a:t>
            </a:r>
            <a:r>
              <a:rPr lang="fr-FR" dirty="0"/>
              <a:t> can </a:t>
            </a:r>
            <a:r>
              <a:rPr lang="fr-FR" b="1" dirty="0" err="1"/>
              <a:t>identify</a:t>
            </a:r>
            <a:r>
              <a:rPr lang="fr-FR" dirty="0"/>
              <a:t> </a:t>
            </a:r>
            <a:r>
              <a:rPr lang="fr-FR" b="1" dirty="0" err="1"/>
              <a:t>oddly-shaped</a:t>
            </a:r>
            <a:r>
              <a:rPr lang="fr-FR" dirty="0"/>
              <a:t> </a:t>
            </a:r>
            <a:r>
              <a:rPr lang="fr-FR" b="1" dirty="0"/>
              <a:t>matrices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start.</a:t>
            </a:r>
          </a:p>
          <a:p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methods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</a:t>
            </a:r>
            <a:r>
              <a:rPr lang="fr-FR" b="1" dirty="0" err="1"/>
              <a:t>lists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reused</a:t>
            </a:r>
            <a:r>
              <a:rPr lang="fr-FR" dirty="0"/>
              <a:t>, but 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 </a:t>
            </a:r>
            <a:r>
              <a:rPr lang="fr-FR" dirty="0" err="1"/>
              <a:t>offers</a:t>
            </a:r>
            <a:r>
              <a:rPr lang="fr-FR" dirty="0"/>
              <a:t> more </a:t>
            </a:r>
            <a:r>
              <a:rPr lang="fr-FR" dirty="0" err="1"/>
              <a:t>functions</a:t>
            </a:r>
            <a:r>
              <a:rPr lang="fr-FR" dirty="0"/>
              <a:t>/</a:t>
            </a:r>
            <a:r>
              <a:rPr lang="fr-FR" dirty="0" err="1"/>
              <a:t>methods</a:t>
            </a:r>
            <a:r>
              <a:rPr lang="fr-FR" dirty="0"/>
              <a:t>.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BF3272-EF47-4B0C-9CAE-E68BA7F99C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06" t="45031" r="77094" b="40660"/>
          <a:stretch/>
        </p:blipFill>
        <p:spPr>
          <a:xfrm>
            <a:off x="5915608" y="1994823"/>
            <a:ext cx="6109513" cy="2845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449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987D8-ACA8-402F-BF89-B285423F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Histogram</a:t>
            </a:r>
            <a:r>
              <a:rPr lang="fr-FR" dirty="0"/>
              <a:t> plots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B0E15-C892-4EB4-B726-FEC9451953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60041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Histograms</a:t>
            </a:r>
            <a:r>
              <a:rPr lang="fr-FR" dirty="0"/>
              <a:t> are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, in </a:t>
            </a:r>
            <a:r>
              <a:rPr lang="fr-FR" dirty="0" err="1"/>
              <a:t>order</a:t>
            </a:r>
            <a:r>
              <a:rPr lang="fr-FR" dirty="0"/>
              <a:t> to </a:t>
            </a:r>
            <a:r>
              <a:rPr lang="fr-FR" dirty="0" err="1"/>
              <a:t>visualize</a:t>
            </a:r>
            <a:r>
              <a:rPr lang="fr-FR" dirty="0"/>
              <a:t> the distribution of the </a:t>
            </a:r>
            <a:r>
              <a:rPr lang="fr-FR" dirty="0" err="1"/>
              <a:t>appartments</a:t>
            </a:r>
            <a:r>
              <a:rPr lang="fr-FR" dirty="0"/>
              <a:t> </a:t>
            </a:r>
            <a:r>
              <a:rPr lang="fr-FR" dirty="0" err="1"/>
              <a:t>you</a:t>
            </a:r>
            <a:r>
              <a:rPr lang="fr-FR" dirty="0"/>
              <a:t> have in </a:t>
            </a:r>
            <a:r>
              <a:rPr lang="fr-FR" dirty="0" err="1"/>
              <a:t>your</a:t>
            </a:r>
            <a:r>
              <a:rPr lang="fr-FR" dirty="0"/>
              <a:t> record.</a:t>
            </a:r>
          </a:p>
          <a:p>
            <a:r>
              <a:rPr lang="fr-FR" dirty="0"/>
              <a:t>Price for a </a:t>
            </a:r>
            <a:r>
              <a:rPr lang="fr-FR" b="1" dirty="0"/>
              <a:t>110sqm</a:t>
            </a:r>
            <a:r>
              <a:rPr lang="fr-FR" dirty="0"/>
              <a:t> </a:t>
            </a:r>
            <a:r>
              <a:rPr lang="fr-FR" dirty="0" err="1"/>
              <a:t>appartment</a:t>
            </a:r>
            <a:r>
              <a:rPr lang="fr-FR" dirty="0"/>
              <a:t>?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Confident, I have </a:t>
            </a:r>
            <a:r>
              <a:rPr lang="fr-FR" dirty="0" err="1">
                <a:sym typeface="Wingdings" panose="05000000000000000000" pitchFamily="2" charset="2"/>
              </a:rPr>
              <a:t>seen</a:t>
            </a:r>
            <a:r>
              <a:rPr lang="fr-FR" dirty="0">
                <a:sym typeface="Wingdings" panose="05000000000000000000" pitchFamily="2" charset="2"/>
              </a:rPr>
              <a:t> a lot of </a:t>
            </a:r>
            <a:r>
              <a:rPr lang="fr-FR" dirty="0" err="1">
                <a:sym typeface="Wingdings" panose="05000000000000000000" pitchFamily="2" charset="2"/>
              </a:rPr>
              <a:t>those</a:t>
            </a:r>
            <a:endParaRPr lang="fr-FR" dirty="0">
              <a:sym typeface="Wingdings" panose="05000000000000000000" pitchFamily="2" charset="2"/>
            </a:endParaRPr>
          </a:p>
          <a:p>
            <a:r>
              <a:rPr lang="fr-FR" dirty="0"/>
              <a:t>Price for a </a:t>
            </a:r>
            <a:r>
              <a:rPr lang="fr-FR" b="1" dirty="0"/>
              <a:t>500sqm</a:t>
            </a:r>
            <a:r>
              <a:rPr lang="fr-FR" dirty="0"/>
              <a:t> </a:t>
            </a:r>
            <a:r>
              <a:rPr lang="fr-FR" dirty="0" err="1"/>
              <a:t>appartment</a:t>
            </a:r>
            <a:r>
              <a:rPr lang="fr-FR" dirty="0"/>
              <a:t>?</a:t>
            </a:r>
          </a:p>
          <a:p>
            <a:pPr marL="0" indent="0">
              <a:buNone/>
            </a:pPr>
            <a:r>
              <a:rPr lang="fr-FR" dirty="0">
                <a:sym typeface="Wingdings" panose="05000000000000000000" pitchFamily="2" charset="2"/>
              </a:rPr>
              <a:t> Have </a:t>
            </a:r>
            <a:r>
              <a:rPr lang="fr-FR" dirty="0" err="1">
                <a:sym typeface="Wingdings" panose="05000000000000000000" pitchFamily="2" charset="2"/>
              </a:rPr>
              <a:t>never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seen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those</a:t>
            </a:r>
            <a:r>
              <a:rPr lang="fr-FR" dirty="0">
                <a:sym typeface="Wingdings" panose="05000000000000000000" pitchFamily="2" charset="2"/>
              </a:rPr>
              <a:t> </a:t>
            </a:r>
            <a:r>
              <a:rPr lang="fr-FR" dirty="0" err="1">
                <a:sym typeface="Wingdings" panose="05000000000000000000" pitchFamily="2" charset="2"/>
              </a:rPr>
              <a:t>before</a:t>
            </a:r>
            <a:r>
              <a:rPr lang="fr-FR" dirty="0">
                <a:sym typeface="Wingdings" panose="05000000000000000000" pitchFamily="2" charset="2"/>
              </a:rPr>
              <a:t>…</a:t>
            </a:r>
            <a:endParaRPr lang="fr-FR" dirty="0"/>
          </a:p>
          <a:p>
            <a:pPr>
              <a:buFont typeface="Wingdings" panose="05000000000000000000" pitchFamily="2" charset="2"/>
              <a:buChar char="à"/>
            </a:pP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E856C1-9A00-4D90-AC91-35186DB005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013" t="21128" r="13846" b="21231"/>
          <a:stretch/>
        </p:blipFill>
        <p:spPr>
          <a:xfrm>
            <a:off x="6417683" y="1487689"/>
            <a:ext cx="5668435" cy="441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011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4408B-ACD0-4CEF-9C62-6E85BFF47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Boxplots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9163AC-695D-4824-AC29-5CABA0E677F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err="1"/>
              <a:t>Boxplots</a:t>
            </a:r>
            <a:r>
              <a:rPr lang="fr-FR" dirty="0"/>
              <a:t> can </a:t>
            </a:r>
            <a:r>
              <a:rPr lang="fr-FR" dirty="0" err="1"/>
              <a:t>also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information about the data distribution.</a:t>
            </a:r>
          </a:p>
          <a:p>
            <a:r>
              <a:rPr lang="fr-FR" dirty="0" err="1"/>
              <a:t>They</a:t>
            </a:r>
            <a:r>
              <a:rPr lang="fr-FR" dirty="0"/>
              <a:t> more or </a:t>
            </a:r>
            <a:r>
              <a:rPr lang="fr-FR" dirty="0" err="1"/>
              <a:t>less</a:t>
            </a:r>
            <a:r>
              <a:rPr lang="fr-FR" dirty="0"/>
              <a:t> do 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thing</a:t>
            </a:r>
            <a:r>
              <a:rPr lang="fr-FR" dirty="0"/>
              <a:t> as the </a:t>
            </a:r>
            <a:r>
              <a:rPr lang="fr-FR" dirty="0" err="1"/>
              <a:t>histogram</a:t>
            </a:r>
            <a:r>
              <a:rPr lang="fr-FR" dirty="0"/>
              <a:t> plots and five-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summaries</a:t>
            </a:r>
            <a:r>
              <a:rPr lang="fr-FR" dirty="0"/>
              <a:t>.</a:t>
            </a:r>
          </a:p>
        </p:txBody>
      </p:sp>
      <p:pic>
        <p:nvPicPr>
          <p:cNvPr id="1026" name="Picture 2" descr="RÃ©sultat de recherche d'images pour &quot;boxplot explained&quot;">
            <a:extLst>
              <a:ext uri="{FF2B5EF4-FFF2-40B4-BE49-F238E27FC236}">
                <a16:creationId xmlns:a16="http://schemas.microsoft.com/office/drawing/2014/main" id="{FE0ACF0D-1ADB-4D52-92BE-A0491F8E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372" y="1037184"/>
            <a:ext cx="5594827" cy="500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054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C0209-574E-4D94-8D49-FCA83442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 us practice a bit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8A86F-AFB6-4568-83D3-737FB6DC1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set 10 – Q1, Q2 &amp; Q3 (confusion matrix, 5-number </a:t>
            </a:r>
            <a:r>
              <a:rPr lang="fr-FR" dirty="0" err="1"/>
              <a:t>summary</a:t>
            </a:r>
            <a:r>
              <a:rPr lang="fr-FR" dirty="0"/>
              <a:t> and </a:t>
            </a:r>
            <a:r>
              <a:rPr lang="fr-FR" dirty="0" err="1"/>
              <a:t>normalization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484943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F6B76-7FEF-4B47-97AC-CD9DF5C7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Q1: Confusion matrix and </a:t>
            </a:r>
            <a:r>
              <a:rPr lang="fr-FR" dirty="0" err="1"/>
              <a:t>precision</a:t>
            </a:r>
            <a:r>
              <a:rPr lang="fr-FR" dirty="0"/>
              <a:t> </a:t>
            </a:r>
            <a:r>
              <a:rPr lang="fr-FR" dirty="0" err="1"/>
              <a:t>metrics</a:t>
            </a:r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610907-CBD0-44F6-BA80-1E7BEA29C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9"/>
            <a:ext cx="9603275" cy="3829536"/>
          </a:xfrm>
        </p:spPr>
        <p:txBody>
          <a:bodyPr>
            <a:normAutofit lnSpcReduction="10000"/>
          </a:bodyPr>
          <a:lstStyle/>
          <a:p>
            <a:r>
              <a:rPr lang="fr-FR" dirty="0"/>
              <a:t>In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, let us assume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designed</a:t>
            </a:r>
            <a:r>
              <a:rPr lang="fr-FR" dirty="0"/>
              <a:t> a computer vision AI, </a:t>
            </a:r>
            <a:r>
              <a:rPr lang="fr-FR" dirty="0" err="1"/>
              <a:t>attempting</a:t>
            </a:r>
            <a:r>
              <a:rPr lang="fr-FR" dirty="0"/>
              <a:t> to </a:t>
            </a:r>
            <a:r>
              <a:rPr lang="fr-FR" dirty="0" err="1"/>
              <a:t>recognize</a:t>
            </a:r>
            <a:r>
              <a:rPr lang="fr-FR" dirty="0"/>
              <a:t> images of </a:t>
            </a:r>
            <a:r>
              <a:rPr lang="fr-FR" dirty="0" err="1"/>
              <a:t>birds</a:t>
            </a:r>
            <a:r>
              <a:rPr lang="fr-FR" dirty="0"/>
              <a:t>/cats.</a:t>
            </a:r>
          </a:p>
          <a:p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lists</a:t>
            </a:r>
            <a:r>
              <a:rPr lang="fr-FR" dirty="0"/>
              <a:t>.</a:t>
            </a:r>
          </a:p>
          <a:p>
            <a:pPr lvl="1"/>
            <a:r>
              <a:rPr lang="fr-FR" dirty="0"/>
              <a:t>The first one,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actual</a:t>
            </a:r>
            <a:r>
              <a:rPr lang="fr-FR" dirty="0"/>
              <a:t>, </a:t>
            </a: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really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in the image (</a:t>
            </a:r>
            <a:r>
              <a:rPr lang="fr-FR" dirty="0" err="1"/>
              <a:t>bird</a:t>
            </a:r>
            <a:r>
              <a:rPr lang="fr-FR" dirty="0"/>
              <a:t> or cat)</a:t>
            </a:r>
          </a:p>
          <a:p>
            <a:pPr lvl="1"/>
            <a:r>
              <a:rPr lang="fr-FR" dirty="0"/>
              <a:t>The second one,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dirty="0" err="1"/>
              <a:t>predicted</a:t>
            </a:r>
            <a:r>
              <a:rPr lang="fr-FR" dirty="0"/>
              <a:t>, </a:t>
            </a:r>
            <a:r>
              <a:rPr lang="fr-FR" dirty="0" err="1"/>
              <a:t>contains</a:t>
            </a:r>
            <a:r>
              <a:rPr lang="fr-FR" dirty="0"/>
              <a:t> </a:t>
            </a: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our</a:t>
            </a:r>
            <a:r>
              <a:rPr lang="fr-FR" dirty="0"/>
              <a:t> AI </a:t>
            </a:r>
            <a:r>
              <a:rPr lang="fr-FR" dirty="0" err="1"/>
              <a:t>identified</a:t>
            </a:r>
            <a:r>
              <a:rPr lang="fr-FR" dirty="0"/>
              <a:t> in the images. </a:t>
            </a:r>
          </a:p>
          <a:p>
            <a:r>
              <a:rPr lang="fr-FR" dirty="0" err="1"/>
              <a:t>Step</a:t>
            </a:r>
            <a:r>
              <a:rPr lang="fr-FR" dirty="0"/>
              <a:t> 1: </a:t>
            </a:r>
            <a:r>
              <a:rPr lang="fr-FR" dirty="0" err="1"/>
              <a:t>define</a:t>
            </a:r>
            <a:r>
              <a:rPr lang="fr-FR" dirty="0"/>
              <a:t> a confusion matrix, listing the </a:t>
            </a:r>
            <a:r>
              <a:rPr lang="fr-FR" dirty="0" err="1"/>
              <a:t>number</a:t>
            </a:r>
            <a:r>
              <a:rPr lang="fr-FR" dirty="0"/>
              <a:t> of right </a:t>
            </a:r>
            <a:r>
              <a:rPr lang="fr-FR" dirty="0" err="1"/>
              <a:t>guesses</a:t>
            </a:r>
            <a:r>
              <a:rPr lang="fr-FR" dirty="0"/>
              <a:t> and </a:t>
            </a:r>
            <a:r>
              <a:rPr lang="fr-FR" dirty="0" err="1"/>
              <a:t>mistakes</a:t>
            </a:r>
            <a:r>
              <a:rPr lang="fr-FR" dirty="0"/>
              <a:t>, as </a:t>
            </a:r>
            <a:r>
              <a:rPr lang="fr-FR" dirty="0" err="1"/>
              <a:t>described</a:t>
            </a:r>
            <a:r>
              <a:rPr lang="fr-FR" dirty="0"/>
              <a:t> in Q1.</a:t>
            </a:r>
          </a:p>
          <a:p>
            <a:r>
              <a:rPr lang="fr-FR" dirty="0" err="1"/>
              <a:t>Step</a:t>
            </a:r>
            <a:r>
              <a:rPr lang="fr-FR" dirty="0"/>
              <a:t> 2: </a:t>
            </a:r>
            <a:r>
              <a:rPr lang="fr-FR" dirty="0" err="1"/>
              <a:t>define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key </a:t>
            </a:r>
            <a:r>
              <a:rPr lang="fr-FR" dirty="0" err="1"/>
              <a:t>precision</a:t>
            </a:r>
            <a:r>
              <a:rPr lang="fr-FR" dirty="0"/>
              <a:t> </a:t>
            </a:r>
            <a:r>
              <a:rPr lang="fr-FR" dirty="0" err="1"/>
              <a:t>metrics</a:t>
            </a:r>
            <a:r>
              <a:rPr lang="fr-FR" dirty="0"/>
              <a:t> (</a:t>
            </a:r>
            <a:r>
              <a:rPr lang="fr-FR" dirty="0" err="1"/>
              <a:t>recall</a:t>
            </a:r>
            <a:r>
              <a:rPr lang="fr-FR" dirty="0"/>
              <a:t>, </a:t>
            </a:r>
            <a:r>
              <a:rPr lang="fr-FR" dirty="0" err="1"/>
              <a:t>accuracy</a:t>
            </a:r>
            <a:r>
              <a:rPr lang="fr-FR" dirty="0"/>
              <a:t>, false positive rate) for </a:t>
            </a:r>
            <a:r>
              <a:rPr lang="fr-FR" dirty="0" err="1"/>
              <a:t>our</a:t>
            </a:r>
            <a:r>
              <a:rPr lang="fr-FR" dirty="0"/>
              <a:t> AI.</a:t>
            </a:r>
          </a:p>
        </p:txBody>
      </p:sp>
    </p:spTree>
    <p:extLst>
      <p:ext uri="{BB962C8B-B14F-4D97-AF65-F5344CB8AC3E}">
        <p14:creationId xmlns:p14="http://schemas.microsoft.com/office/powerpoint/2010/main" val="37752326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F6B76-7FEF-4B47-97AC-CD9DF5C786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Q1: Confusion matrix and </a:t>
            </a:r>
            <a:r>
              <a:rPr lang="fr-FR" dirty="0" err="1"/>
              <a:t>precision</a:t>
            </a:r>
            <a:r>
              <a:rPr lang="fr-FR" dirty="0"/>
              <a:t> </a:t>
            </a:r>
            <a:r>
              <a:rPr lang="fr-FR" dirty="0" err="1"/>
              <a:t>metrics</a:t>
            </a:r>
            <a:endParaRPr lang="fr-FR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8E02BF-DAA1-4EB9-9643-D47B8DA97D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1" t="33527" r="38544" b="30615"/>
          <a:stretch/>
        </p:blipFill>
        <p:spPr>
          <a:xfrm>
            <a:off x="1815995" y="1703806"/>
            <a:ext cx="8231824" cy="41011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B874D3C-5C17-4353-9401-A2118E131908}"/>
              </a:ext>
            </a:extLst>
          </p:cNvPr>
          <p:cNvSpPr txBox="1"/>
          <p:nvPr/>
        </p:nvSpPr>
        <p:spPr>
          <a:xfrm>
            <a:off x="2565647" y="6370730"/>
            <a:ext cx="65694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Extra challenge: </a:t>
            </a:r>
            <a:r>
              <a:rPr lang="fr-FR" dirty="0" err="1"/>
              <a:t>write</a:t>
            </a:r>
            <a:r>
              <a:rPr lang="fr-FR" dirty="0"/>
              <a:t>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own</a:t>
            </a:r>
            <a:r>
              <a:rPr lang="fr-FR" dirty="0"/>
              <a:t> confusion matrix </a:t>
            </a:r>
            <a:r>
              <a:rPr lang="fr-FR" dirty="0" err="1"/>
              <a:t>function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501588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C0209-574E-4D94-8D49-FCA83442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 us practice a bit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8A86F-AFB6-4568-83D3-737FB6DC1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set 10 – Q1, Q2 &amp; Q3 (confusion matrix, 5-number </a:t>
            </a:r>
            <a:r>
              <a:rPr lang="fr-FR" dirty="0" err="1"/>
              <a:t>summary</a:t>
            </a:r>
            <a:r>
              <a:rPr lang="fr-FR" dirty="0"/>
              <a:t> and </a:t>
            </a:r>
            <a:r>
              <a:rPr lang="fr-FR" dirty="0" err="1"/>
              <a:t>normalization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251332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9A3D-C0E8-4EDA-8509-F4463F77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Q2: Five-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summary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582D71-F84D-4ED8-ACA2-8387D54E4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The </a:t>
            </a:r>
            <a:r>
              <a:rPr lang="fr-FR" b="1" dirty="0"/>
              <a:t>five-</a:t>
            </a:r>
            <a:r>
              <a:rPr lang="fr-FR" b="1" dirty="0" err="1"/>
              <a:t>number</a:t>
            </a:r>
            <a:r>
              <a:rPr lang="fr-FR" b="1" dirty="0"/>
              <a:t> </a:t>
            </a:r>
            <a:r>
              <a:rPr lang="fr-FR" b="1" dirty="0" err="1"/>
              <a:t>summary</a:t>
            </a:r>
            <a:r>
              <a:rPr lang="fr-FR" dirty="0"/>
              <a:t>, </a:t>
            </a:r>
            <a:r>
              <a:rPr lang="fr-FR" dirty="0" err="1"/>
              <a:t>is</a:t>
            </a:r>
            <a:r>
              <a:rPr lang="fr-FR" dirty="0"/>
              <a:t> an informative </a:t>
            </a:r>
            <a:r>
              <a:rPr lang="fr-FR" dirty="0" err="1"/>
              <a:t>function</a:t>
            </a:r>
            <a:r>
              <a:rPr lang="fr-FR" dirty="0"/>
              <a:t> about data, listing</a:t>
            </a:r>
          </a:p>
          <a:p>
            <a:pPr lvl="1"/>
            <a:r>
              <a:rPr lang="fr-FR" dirty="0"/>
              <a:t>The </a:t>
            </a:r>
            <a:r>
              <a:rPr lang="fr-FR" b="1" dirty="0"/>
              <a:t>minimal</a:t>
            </a:r>
            <a:r>
              <a:rPr lang="fr-FR" dirty="0"/>
              <a:t> value in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b="1" dirty="0"/>
              <a:t>maximal</a:t>
            </a:r>
            <a:r>
              <a:rPr lang="fr-FR" dirty="0"/>
              <a:t> value in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b="1" dirty="0" err="1"/>
              <a:t>median</a:t>
            </a:r>
            <a:r>
              <a:rPr lang="fr-FR" dirty="0"/>
              <a:t> value in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b="1" dirty="0"/>
              <a:t>first quarter percentile</a:t>
            </a:r>
            <a:r>
              <a:rPr lang="fr-FR" dirty="0"/>
              <a:t> value in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  <a:p>
            <a:pPr lvl="1"/>
            <a:r>
              <a:rPr lang="fr-FR" dirty="0"/>
              <a:t>The </a:t>
            </a:r>
            <a:r>
              <a:rPr lang="fr-FR" b="1" dirty="0" err="1"/>
              <a:t>third</a:t>
            </a:r>
            <a:r>
              <a:rPr lang="fr-FR" b="1" dirty="0"/>
              <a:t> quarter percentile </a:t>
            </a:r>
            <a:r>
              <a:rPr lang="fr-FR" dirty="0"/>
              <a:t>value in a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array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061151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5711D-7560-489F-8AB6-7F875A6A9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For Q2: Min, Max, </a:t>
            </a:r>
            <a:r>
              <a:rPr lang="fr-FR" dirty="0" err="1"/>
              <a:t>Mean</a:t>
            </a:r>
            <a:r>
              <a:rPr lang="fr-FR" dirty="0"/>
              <a:t>, </a:t>
            </a:r>
            <a:r>
              <a:rPr lang="fr-FR" dirty="0" err="1"/>
              <a:t>Median</a:t>
            </a:r>
            <a:r>
              <a:rPr lang="fr-FR" dirty="0"/>
              <a:t>, Percentile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81DEC3-3E0B-4AF0-BCFA-7F151F690E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1649805"/>
            <a:ext cx="5401066" cy="4430564"/>
          </a:xfrm>
        </p:spPr>
        <p:txBody>
          <a:bodyPr>
            <a:normAutofit/>
          </a:bodyPr>
          <a:lstStyle/>
          <a:p>
            <a:r>
              <a:rPr lang="fr-FR" dirty="0" err="1"/>
              <a:t>Numpy</a:t>
            </a:r>
            <a:r>
              <a:rPr lang="fr-FR" dirty="0"/>
              <a:t> has </a:t>
            </a:r>
            <a:r>
              <a:rPr lang="fr-FR" dirty="0" err="1"/>
              <a:t>functions</a:t>
            </a:r>
            <a:r>
              <a:rPr lang="fr-FR" dirty="0"/>
              <a:t> for </a:t>
            </a:r>
            <a:r>
              <a:rPr lang="fr-FR" dirty="0" err="1"/>
              <a:t>finding</a:t>
            </a:r>
            <a:r>
              <a:rPr lang="fr-FR" dirty="0"/>
              <a:t> the </a:t>
            </a:r>
          </a:p>
          <a:p>
            <a:pPr lvl="1"/>
            <a:r>
              <a:rPr lang="fr-FR" b="1" dirty="0"/>
              <a:t>Minimal </a:t>
            </a:r>
            <a:r>
              <a:rPr lang="fr-FR" dirty="0"/>
              <a:t>value,</a:t>
            </a:r>
          </a:p>
          <a:p>
            <a:pPr lvl="1"/>
            <a:r>
              <a:rPr lang="fr-FR" b="1" dirty="0"/>
              <a:t>Maximal</a:t>
            </a:r>
            <a:r>
              <a:rPr lang="fr-FR" dirty="0"/>
              <a:t> value,</a:t>
            </a:r>
          </a:p>
          <a:p>
            <a:pPr lvl="1"/>
            <a:r>
              <a:rPr lang="fr-FR" b="1" dirty="0" err="1"/>
              <a:t>Mean</a:t>
            </a:r>
            <a:r>
              <a:rPr lang="fr-FR" b="1" dirty="0"/>
              <a:t> </a:t>
            </a:r>
            <a:r>
              <a:rPr lang="fr-FR" dirty="0"/>
              <a:t>value,</a:t>
            </a:r>
          </a:p>
          <a:p>
            <a:pPr lvl="1"/>
            <a:r>
              <a:rPr lang="fr-FR" b="1" dirty="0" err="1"/>
              <a:t>Median</a:t>
            </a:r>
            <a:r>
              <a:rPr lang="fr-FR" dirty="0"/>
              <a:t> values,</a:t>
            </a:r>
          </a:p>
          <a:p>
            <a:pPr lvl="1"/>
            <a:r>
              <a:rPr lang="fr-FR" dirty="0"/>
              <a:t>Etc.</a:t>
            </a:r>
          </a:p>
          <a:p>
            <a:r>
              <a:rPr lang="fr-FR" dirty="0"/>
              <a:t>For </a:t>
            </a:r>
            <a:r>
              <a:rPr lang="fr-FR" dirty="0" err="1"/>
              <a:t>any</a:t>
            </a:r>
            <a:r>
              <a:rPr lang="fr-FR" dirty="0"/>
              <a:t> </a:t>
            </a:r>
            <a:r>
              <a:rPr lang="fr-FR" dirty="0" err="1"/>
              <a:t>given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, </a:t>
            </a:r>
            <a:r>
              <a:rPr lang="fr-FR" dirty="0" err="1"/>
              <a:t>containing</a:t>
            </a:r>
            <a:r>
              <a:rPr lang="fr-FR" dirty="0"/>
              <a:t> data.</a:t>
            </a:r>
            <a:endParaRPr lang="fr-FR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176046-6CEC-4E1F-85AC-E1AD205F43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192" t="27898" r="25321" b="23898"/>
          <a:stretch/>
        </p:blipFill>
        <p:spPr>
          <a:xfrm>
            <a:off x="7065107" y="1735773"/>
            <a:ext cx="4849525" cy="504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56454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9A3D-C0E8-4EDA-8509-F4463F77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Five-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summary</a:t>
            </a:r>
            <a:endParaRPr lang="fr-F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83200A-0921-4699-B168-83B4507D20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320" t="34461" r="7308" b="16923"/>
          <a:stretch/>
        </p:blipFill>
        <p:spPr>
          <a:xfrm>
            <a:off x="795919" y="1595311"/>
            <a:ext cx="10856820" cy="5095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84539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E9A3D-C0E8-4EDA-8509-F4463F777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Five-</a:t>
            </a:r>
            <a:r>
              <a:rPr lang="fr-FR" dirty="0" err="1"/>
              <a:t>number</a:t>
            </a:r>
            <a:r>
              <a:rPr lang="fr-FR" dirty="0"/>
              <a:t> </a:t>
            </a:r>
            <a:r>
              <a:rPr lang="fr-FR" dirty="0" err="1"/>
              <a:t>summary</a:t>
            </a: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312521-F66B-45B1-8B70-A281D00228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1" t="39223" r="48592" b="23236"/>
          <a:stretch/>
        </p:blipFill>
        <p:spPr>
          <a:xfrm>
            <a:off x="2237172" y="1695635"/>
            <a:ext cx="7075504" cy="4908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51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F75B3-50A0-4255-A4BB-A038E5F2C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: </a:t>
            </a:r>
            <a:r>
              <a:rPr lang="fr-FR" dirty="0" err="1"/>
              <a:t>array</a:t>
            </a:r>
            <a:r>
              <a:rPr lang="fr-FR" dirty="0"/>
              <a:t>, </a:t>
            </a:r>
            <a:r>
              <a:rPr lang="fr-FR" dirty="0" err="1"/>
              <a:t>zeros</a:t>
            </a:r>
            <a:r>
              <a:rPr lang="fr-FR" dirty="0"/>
              <a:t>, </a:t>
            </a:r>
            <a:r>
              <a:rPr lang="fr-FR" dirty="0" err="1"/>
              <a:t>ones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9BC5B-9907-4D36-8847-03A2E0F44F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arrays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generated</a:t>
            </a:r>
            <a:r>
              <a:rPr lang="fr-FR" dirty="0"/>
              <a:t> in multiple </a:t>
            </a:r>
            <a:r>
              <a:rPr lang="fr-FR" dirty="0" err="1"/>
              <a:t>ways</a:t>
            </a:r>
            <a:endParaRPr lang="fr-FR" dirty="0"/>
          </a:p>
          <a:p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pass</a:t>
            </a:r>
            <a:r>
              <a:rPr lang="fr-FR" dirty="0"/>
              <a:t> a </a:t>
            </a:r>
            <a:r>
              <a:rPr lang="fr-FR" dirty="0" err="1"/>
              <a:t>nested</a:t>
            </a:r>
            <a:r>
              <a:rPr lang="fr-FR" dirty="0"/>
              <a:t>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lists</a:t>
            </a:r>
            <a:r>
              <a:rPr lang="fr-FR" dirty="0"/>
              <a:t> </a:t>
            </a:r>
            <a:r>
              <a:rPr lang="fr-FR" dirty="0" err="1"/>
              <a:t>detailing</a:t>
            </a:r>
            <a:r>
              <a:rPr lang="fr-FR" dirty="0"/>
              <a:t> the </a:t>
            </a:r>
            <a:r>
              <a:rPr lang="fr-FR" b="1" dirty="0"/>
              <a:t>matrix </a:t>
            </a:r>
            <a:r>
              <a:rPr lang="fr-FR" b="1" dirty="0" err="1"/>
              <a:t>elements</a:t>
            </a:r>
            <a:r>
              <a:rPr lang="fr-FR" dirty="0"/>
              <a:t>.</a:t>
            </a:r>
          </a:p>
          <a:p>
            <a:r>
              <a:rPr lang="fr-FR" dirty="0"/>
              <a:t>Or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generate</a:t>
            </a:r>
            <a:r>
              <a:rPr lang="fr-FR" dirty="0"/>
              <a:t> matrices by </a:t>
            </a:r>
            <a:r>
              <a:rPr lang="fr-FR" dirty="0" err="1"/>
              <a:t>specifying</a:t>
            </a:r>
            <a:r>
              <a:rPr lang="fr-FR" dirty="0"/>
              <a:t> </a:t>
            </a:r>
            <a:r>
              <a:rPr lang="fr-FR" b="1" dirty="0"/>
              <a:t>dimensions</a:t>
            </a:r>
            <a:r>
              <a:rPr lang="fr-FR" dirty="0"/>
              <a:t> and </a:t>
            </a:r>
            <a:r>
              <a:rPr lang="fr-FR" dirty="0" err="1"/>
              <a:t>fill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zeros</a:t>
            </a:r>
            <a:r>
              <a:rPr lang="fr-FR" dirty="0"/>
              <a:t> or </a:t>
            </a:r>
            <a:r>
              <a:rPr lang="fr-FR" b="1" dirty="0" err="1"/>
              <a:t>ones</a:t>
            </a:r>
            <a:r>
              <a:rPr lang="fr-FR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76B546-4B47-4A43-B704-54D790E14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29" t="24211" r="76551" b="43644"/>
          <a:stretch/>
        </p:blipFill>
        <p:spPr>
          <a:xfrm>
            <a:off x="6542251" y="1698171"/>
            <a:ext cx="5010539" cy="4924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76167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7C0209-574E-4D94-8D49-FCA83442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Let us practice a bit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8A86F-AFB6-4568-83D3-737FB6DC1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Problem</a:t>
            </a:r>
            <a:r>
              <a:rPr lang="fr-FR" dirty="0"/>
              <a:t> set 10 – Q1, Q2 &amp; Q3 (confusion matrix, 5-number </a:t>
            </a:r>
            <a:r>
              <a:rPr lang="fr-FR" dirty="0" err="1"/>
              <a:t>summary</a:t>
            </a:r>
            <a:r>
              <a:rPr lang="fr-FR" dirty="0"/>
              <a:t> and </a:t>
            </a:r>
            <a:r>
              <a:rPr lang="fr-FR" dirty="0" err="1"/>
              <a:t>normalization</a:t>
            </a:r>
            <a:r>
              <a:rPr lang="fr-F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222886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DEC1C-C9F5-43DA-A4E7-8BCDCFCF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Q3: data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08B65-EC8E-4D9E-84DE-68719BBF4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00173"/>
          </a:xfrm>
        </p:spPr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normalization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in Machine Learning.</a:t>
            </a:r>
          </a:p>
          <a:p>
            <a:pPr lvl="1"/>
            <a:r>
              <a:rPr lang="fr-FR" dirty="0"/>
              <a:t>It re-</a:t>
            </a:r>
            <a:r>
              <a:rPr lang="fr-FR" dirty="0" err="1"/>
              <a:t>scales</a:t>
            </a:r>
            <a:r>
              <a:rPr lang="fr-FR" dirty="0"/>
              <a:t> the data,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minimal value in the data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0.</a:t>
            </a:r>
          </a:p>
          <a:p>
            <a:pPr lvl="1"/>
            <a:r>
              <a:rPr lang="fr-FR" dirty="0"/>
              <a:t>And the maximal value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1.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0C43FF-539B-438A-8D5A-C275B32EB6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1680154"/>
              </p:ext>
            </p:extLst>
          </p:nvPr>
        </p:nvGraphicFramePr>
        <p:xfrm>
          <a:off x="7456256" y="375169"/>
          <a:ext cx="388940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03">
                  <a:extLst>
                    <a:ext uri="{9D8B030D-6E8A-4147-A177-3AD203B41FA5}">
                      <a16:colId xmlns:a16="http://schemas.microsoft.com/office/drawing/2014/main" val="1081041539"/>
                    </a:ext>
                  </a:extLst>
                </a:gridCol>
                <a:gridCol w="1944703">
                  <a:extLst>
                    <a:ext uri="{9D8B030D-6E8A-4147-A177-3AD203B41FA5}">
                      <a16:colId xmlns:a16="http://schemas.microsoft.com/office/drawing/2014/main" val="1854285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Input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4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14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99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23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83206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DC49D1-4472-4932-905B-314B151A30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217962"/>
              </p:ext>
            </p:extLst>
          </p:nvPr>
        </p:nvGraphicFramePr>
        <p:xfrm>
          <a:off x="7456256" y="4257792"/>
          <a:ext cx="388940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03">
                  <a:extLst>
                    <a:ext uri="{9D8B030D-6E8A-4147-A177-3AD203B41FA5}">
                      <a16:colId xmlns:a16="http://schemas.microsoft.com/office/drawing/2014/main" val="1081041539"/>
                    </a:ext>
                  </a:extLst>
                </a:gridCol>
                <a:gridCol w="1944703">
                  <a:extLst>
                    <a:ext uri="{9D8B030D-6E8A-4147-A177-3AD203B41FA5}">
                      <a16:colId xmlns:a16="http://schemas.microsoft.com/office/drawing/2014/main" val="1854285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 x1 (</a:t>
                      </a:r>
                      <a:r>
                        <a:rPr lang="fr-FR" dirty="0" err="1"/>
                        <a:t>normalized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Input x2</a:t>
                      </a:r>
                    </a:p>
                    <a:p>
                      <a:r>
                        <a:rPr lang="fr-FR" dirty="0"/>
                        <a:t>(</a:t>
                      </a:r>
                      <a:r>
                        <a:rPr lang="fr-FR" dirty="0" err="1"/>
                        <a:t>normalized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4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14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99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23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832065"/>
                  </a:ext>
                </a:extLst>
              </a:tr>
            </a:tbl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id="{A2DE5356-C540-435E-96DB-E2F6BC5EA3B7}"/>
              </a:ext>
            </a:extLst>
          </p:cNvPr>
          <p:cNvSpPr/>
          <p:nvPr/>
        </p:nvSpPr>
        <p:spPr>
          <a:xfrm>
            <a:off x="8908248" y="2831977"/>
            <a:ext cx="985421" cy="11629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3070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DEC1C-C9F5-43DA-A4E7-8BCDCFCF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Q3: data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08B65-EC8E-4D9E-84DE-68719BBF4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00173"/>
          </a:xfrm>
        </p:spPr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normalization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in Machine Learning.</a:t>
            </a:r>
          </a:p>
          <a:p>
            <a:pPr lvl="1"/>
            <a:r>
              <a:rPr lang="fr-FR" dirty="0"/>
              <a:t>It re-</a:t>
            </a:r>
            <a:r>
              <a:rPr lang="fr-FR" dirty="0" err="1"/>
              <a:t>scales</a:t>
            </a:r>
            <a:r>
              <a:rPr lang="fr-FR" dirty="0"/>
              <a:t> the data,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minimal value in the data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0.</a:t>
            </a:r>
          </a:p>
          <a:p>
            <a:pPr lvl="1"/>
            <a:r>
              <a:rPr lang="fr-FR" dirty="0"/>
              <a:t>And the maximal value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1.</a:t>
            </a:r>
          </a:p>
          <a:p>
            <a:r>
              <a:rPr lang="fr-FR" dirty="0"/>
              <a:t>Q3: </a:t>
            </a:r>
            <a:r>
              <a:rPr lang="fr-FR" dirty="0" err="1"/>
              <a:t>write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a data </a:t>
            </a:r>
            <a:r>
              <a:rPr lang="fr-FR" dirty="0" err="1"/>
              <a:t>array</a:t>
            </a:r>
            <a:r>
              <a:rPr lang="fr-FR" dirty="0"/>
              <a:t>, and </a:t>
            </a:r>
            <a:r>
              <a:rPr lang="fr-FR" dirty="0" err="1"/>
              <a:t>normalize</a:t>
            </a:r>
            <a:r>
              <a:rPr lang="fr-FR" dirty="0"/>
              <a:t> the </a:t>
            </a:r>
            <a:r>
              <a:rPr lang="fr-FR" dirty="0" err="1"/>
              <a:t>columns</a:t>
            </a:r>
            <a:r>
              <a:rPr lang="fr-FR" dirty="0"/>
              <a:t> of the </a:t>
            </a:r>
            <a:r>
              <a:rPr lang="fr-FR" dirty="0" err="1"/>
              <a:t>array</a:t>
            </a:r>
            <a:r>
              <a:rPr lang="fr-FR" dirty="0"/>
              <a:t> one-by-one.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0C43FF-539B-438A-8D5A-C275B32EB6F0}"/>
              </a:ext>
            </a:extLst>
          </p:cNvPr>
          <p:cNvGraphicFramePr>
            <a:graphicFrameLocks noGrp="1"/>
          </p:cNvGraphicFramePr>
          <p:nvPr/>
        </p:nvGraphicFramePr>
        <p:xfrm>
          <a:off x="7456256" y="375169"/>
          <a:ext cx="388940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03">
                  <a:extLst>
                    <a:ext uri="{9D8B030D-6E8A-4147-A177-3AD203B41FA5}">
                      <a16:colId xmlns:a16="http://schemas.microsoft.com/office/drawing/2014/main" val="1081041539"/>
                    </a:ext>
                  </a:extLst>
                </a:gridCol>
                <a:gridCol w="1944703">
                  <a:extLst>
                    <a:ext uri="{9D8B030D-6E8A-4147-A177-3AD203B41FA5}">
                      <a16:colId xmlns:a16="http://schemas.microsoft.com/office/drawing/2014/main" val="1854285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 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Input 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4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14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99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23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832065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5DC49D1-4472-4932-905B-314B151A30D8}"/>
              </a:ext>
            </a:extLst>
          </p:cNvPr>
          <p:cNvGraphicFramePr>
            <a:graphicFrameLocks noGrp="1"/>
          </p:cNvGraphicFramePr>
          <p:nvPr/>
        </p:nvGraphicFramePr>
        <p:xfrm>
          <a:off x="7456256" y="4257792"/>
          <a:ext cx="3889406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703">
                  <a:extLst>
                    <a:ext uri="{9D8B030D-6E8A-4147-A177-3AD203B41FA5}">
                      <a16:colId xmlns:a16="http://schemas.microsoft.com/office/drawing/2014/main" val="1081041539"/>
                    </a:ext>
                  </a:extLst>
                </a:gridCol>
                <a:gridCol w="1944703">
                  <a:extLst>
                    <a:ext uri="{9D8B030D-6E8A-4147-A177-3AD203B41FA5}">
                      <a16:colId xmlns:a16="http://schemas.microsoft.com/office/drawing/2014/main" val="18542854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Input x1 (</a:t>
                      </a:r>
                      <a:r>
                        <a:rPr lang="fr-FR" dirty="0" err="1"/>
                        <a:t>normalized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Input x2</a:t>
                      </a:r>
                    </a:p>
                    <a:p>
                      <a:r>
                        <a:rPr lang="fr-FR" dirty="0"/>
                        <a:t>(</a:t>
                      </a:r>
                      <a:r>
                        <a:rPr lang="fr-FR" dirty="0" err="1"/>
                        <a:t>normalized</a:t>
                      </a:r>
                      <a:r>
                        <a:rPr lang="fr-FR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8497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9478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1479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997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2375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832065"/>
                  </a:ext>
                </a:extLst>
              </a:tr>
            </a:tbl>
          </a:graphicData>
        </a:graphic>
      </p:graphicFrame>
      <p:sp>
        <p:nvSpPr>
          <p:cNvPr id="10" name="Arrow: Down 9">
            <a:extLst>
              <a:ext uri="{FF2B5EF4-FFF2-40B4-BE49-F238E27FC236}">
                <a16:creationId xmlns:a16="http://schemas.microsoft.com/office/drawing/2014/main" id="{A2DE5356-C540-435E-96DB-E2F6BC5EA3B7}"/>
              </a:ext>
            </a:extLst>
          </p:cNvPr>
          <p:cNvSpPr/>
          <p:nvPr/>
        </p:nvSpPr>
        <p:spPr>
          <a:xfrm>
            <a:off x="8908248" y="2831977"/>
            <a:ext cx="985421" cy="11629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12057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DEC1C-C9F5-43DA-A4E7-8BCDCFCFC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Q3: data </a:t>
            </a:r>
            <a:r>
              <a:rPr lang="fr-FR" dirty="0" err="1"/>
              <a:t>normalization</a:t>
            </a:r>
            <a:endParaRPr lang="fr-F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08B65-EC8E-4D9E-84DE-68719BBF4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0"/>
            <a:ext cx="4645152" cy="3800173"/>
          </a:xfrm>
        </p:spPr>
        <p:txBody>
          <a:bodyPr/>
          <a:lstStyle/>
          <a:p>
            <a:r>
              <a:rPr lang="fr-FR" dirty="0"/>
              <a:t>Data </a:t>
            </a:r>
            <a:r>
              <a:rPr lang="fr-FR" dirty="0" err="1"/>
              <a:t>normalization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typical</a:t>
            </a:r>
            <a:r>
              <a:rPr lang="fr-FR" dirty="0"/>
              <a:t> </a:t>
            </a:r>
            <a:r>
              <a:rPr lang="fr-FR" dirty="0" err="1"/>
              <a:t>operation</a:t>
            </a:r>
            <a:r>
              <a:rPr lang="fr-FR" dirty="0"/>
              <a:t> in Machine Learning.</a:t>
            </a:r>
          </a:p>
          <a:p>
            <a:pPr lvl="1"/>
            <a:r>
              <a:rPr lang="fr-FR" dirty="0"/>
              <a:t>It re-</a:t>
            </a:r>
            <a:r>
              <a:rPr lang="fr-FR" dirty="0" err="1"/>
              <a:t>scales</a:t>
            </a:r>
            <a:r>
              <a:rPr lang="fr-FR" dirty="0"/>
              <a:t> the data, </a:t>
            </a:r>
            <a:r>
              <a:rPr lang="fr-FR" dirty="0" err="1"/>
              <a:t>so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the minimal value in the data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0.</a:t>
            </a:r>
          </a:p>
          <a:p>
            <a:pPr lvl="1"/>
            <a:r>
              <a:rPr lang="fr-FR" dirty="0"/>
              <a:t>And the maximal value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become</a:t>
            </a:r>
            <a:r>
              <a:rPr lang="fr-FR" dirty="0"/>
              <a:t> 1.</a:t>
            </a:r>
          </a:p>
          <a:p>
            <a:r>
              <a:rPr lang="fr-FR" dirty="0"/>
              <a:t>Q3: </a:t>
            </a:r>
            <a:r>
              <a:rPr lang="fr-FR" dirty="0" err="1"/>
              <a:t>write</a:t>
            </a:r>
            <a:r>
              <a:rPr lang="fr-FR" dirty="0"/>
              <a:t> a </a:t>
            </a:r>
            <a:r>
              <a:rPr lang="fr-FR" dirty="0" err="1"/>
              <a:t>function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receives</a:t>
            </a:r>
            <a:r>
              <a:rPr lang="fr-FR" dirty="0"/>
              <a:t> a data </a:t>
            </a:r>
            <a:r>
              <a:rPr lang="fr-FR" dirty="0" err="1"/>
              <a:t>array</a:t>
            </a:r>
            <a:r>
              <a:rPr lang="fr-FR" dirty="0"/>
              <a:t>, and </a:t>
            </a:r>
            <a:r>
              <a:rPr lang="fr-FR" dirty="0" err="1"/>
              <a:t>normalize</a:t>
            </a:r>
            <a:r>
              <a:rPr lang="fr-FR" dirty="0"/>
              <a:t> the </a:t>
            </a:r>
            <a:r>
              <a:rPr lang="fr-FR" dirty="0" err="1"/>
              <a:t>columns</a:t>
            </a:r>
            <a:r>
              <a:rPr lang="fr-FR" dirty="0"/>
              <a:t> of the </a:t>
            </a:r>
            <a:r>
              <a:rPr lang="fr-FR" dirty="0" err="1"/>
              <a:t>array</a:t>
            </a:r>
            <a:r>
              <a:rPr lang="fr-FR" dirty="0"/>
              <a:t> one-by-one.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F21D57-7A55-445D-A5B6-0CA4067909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7" t="29416" r="49465" b="37216"/>
          <a:stretch/>
        </p:blipFill>
        <p:spPr>
          <a:xfrm>
            <a:off x="6329779" y="2291869"/>
            <a:ext cx="5743001" cy="360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030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57089-4589-42C8-84CB-318F3E9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D414B-1792-4236-A60B-2190B5A65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8"/>
            <a:ext cx="9603275" cy="3847291"/>
          </a:xfrm>
        </p:spPr>
        <p:txBody>
          <a:bodyPr>
            <a:normAutofit lnSpcReduction="10000"/>
          </a:bodyPr>
          <a:lstStyle/>
          <a:p>
            <a:r>
              <a:rPr lang="fr-FR" dirty="0"/>
              <a:t>Data manipulation and </a:t>
            </a:r>
            <a:r>
              <a:rPr lang="fr-FR" dirty="0" err="1"/>
              <a:t>visualization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the first </a:t>
            </a:r>
            <a:r>
              <a:rPr lang="fr-FR" dirty="0" err="1"/>
              <a:t>thing</a:t>
            </a:r>
            <a:r>
              <a:rPr lang="fr-FR" dirty="0"/>
              <a:t> to do </a:t>
            </a:r>
            <a:r>
              <a:rPr lang="fr-FR" dirty="0" err="1"/>
              <a:t>when</a:t>
            </a:r>
            <a:r>
              <a:rPr lang="fr-FR" dirty="0"/>
              <a:t> </a:t>
            </a:r>
            <a:r>
              <a:rPr lang="fr-FR" dirty="0" err="1"/>
              <a:t>encountering</a:t>
            </a:r>
            <a:r>
              <a:rPr lang="fr-FR" dirty="0"/>
              <a:t> a data science </a:t>
            </a:r>
            <a:r>
              <a:rPr lang="fr-FR" dirty="0" err="1"/>
              <a:t>problem</a:t>
            </a:r>
            <a:r>
              <a:rPr lang="fr-FR" dirty="0"/>
              <a:t>.</a:t>
            </a:r>
          </a:p>
          <a:p>
            <a:r>
              <a:rPr lang="fr-FR" dirty="0"/>
              <a:t>It </a:t>
            </a:r>
            <a:r>
              <a:rPr lang="fr-FR" dirty="0" err="1"/>
              <a:t>usually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us good insights</a:t>
            </a:r>
          </a:p>
          <a:p>
            <a:pPr lvl="1"/>
            <a:r>
              <a:rPr lang="fr-FR" dirty="0"/>
              <a:t>as to </a:t>
            </a:r>
            <a:r>
              <a:rPr lang="fr-FR" dirty="0" err="1"/>
              <a:t>what</a:t>
            </a:r>
            <a:r>
              <a:rPr lang="fr-FR" dirty="0"/>
              <a:t> the data </a:t>
            </a:r>
            <a:r>
              <a:rPr lang="fr-FR" dirty="0" err="1"/>
              <a:t>consists</a:t>
            </a:r>
            <a:r>
              <a:rPr lang="fr-FR" dirty="0"/>
              <a:t> of,</a:t>
            </a:r>
          </a:p>
          <a:p>
            <a:pPr lvl="1"/>
            <a:r>
              <a:rPr lang="fr-FR" dirty="0"/>
              <a:t>how the data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distributed</a:t>
            </a:r>
            <a:r>
              <a:rPr lang="fr-FR" dirty="0"/>
              <a:t>,</a:t>
            </a:r>
          </a:p>
          <a:p>
            <a:pPr lvl="1"/>
            <a:r>
              <a:rPr lang="fr-FR" dirty="0"/>
              <a:t>and </a:t>
            </a:r>
            <a:r>
              <a:rPr lang="fr-FR" dirty="0" err="1"/>
              <a:t>sometimes</a:t>
            </a:r>
            <a:r>
              <a:rPr lang="fr-FR" dirty="0"/>
              <a:t>, </a:t>
            </a:r>
            <a:r>
              <a:rPr lang="fr-FR" dirty="0" err="1"/>
              <a:t>even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us a </a:t>
            </a:r>
            <a:r>
              <a:rPr lang="fr-FR" dirty="0" err="1"/>
              <a:t>clear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/polynomial trend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can </a:t>
            </a:r>
            <a:r>
              <a:rPr lang="fr-FR" dirty="0" err="1"/>
              <a:t>reuse</a:t>
            </a:r>
            <a:r>
              <a:rPr lang="fr-FR" dirty="0"/>
              <a:t>!</a:t>
            </a:r>
          </a:p>
          <a:p>
            <a:pPr lvl="1"/>
            <a:endParaRPr lang="fr-FR" dirty="0"/>
          </a:p>
          <a:p>
            <a:r>
              <a:rPr lang="fr-FR" dirty="0"/>
              <a:t>On the </a:t>
            </a:r>
            <a:r>
              <a:rPr lang="fr-FR" dirty="0" err="1"/>
              <a:t>next</a:t>
            </a:r>
            <a:r>
              <a:rPr lang="fr-FR" dirty="0"/>
              <a:t> session,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discuss</a:t>
            </a:r>
            <a:r>
              <a:rPr lang="fr-FR" dirty="0"/>
              <a:t> </a:t>
            </a:r>
            <a:r>
              <a:rPr lang="fr-FR" dirty="0" err="1"/>
              <a:t>linear</a:t>
            </a:r>
            <a:r>
              <a:rPr lang="fr-FR" dirty="0"/>
              <a:t>/polynomial </a:t>
            </a:r>
            <a:r>
              <a:rPr lang="fr-FR" dirty="0" err="1"/>
              <a:t>regression</a:t>
            </a:r>
            <a:r>
              <a:rPr lang="fr-FR" dirty="0"/>
              <a:t> and classification </a:t>
            </a:r>
            <a:r>
              <a:rPr lang="fr-FR" dirty="0" err="1"/>
              <a:t>problems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9674493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85D99-DDC1-47AA-879E-0C08B5FE6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Bonus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B630BE-A572-4475-B0E6-8343C559F7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extra </a:t>
            </a:r>
            <a:r>
              <a:rPr lang="fr-FR" dirty="0" err="1"/>
              <a:t>stuff</a:t>
            </a:r>
            <a:r>
              <a:rPr lang="fr-FR" dirty="0"/>
              <a:t>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2754909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206C98-B03D-42A6-9273-5940D1C2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More </a:t>
            </a:r>
            <a:r>
              <a:rPr lang="fr-FR" dirty="0" err="1"/>
              <a:t>powerful</a:t>
            </a:r>
            <a:r>
              <a:rPr lang="fr-FR" dirty="0"/>
              <a:t> plots </a:t>
            </a:r>
            <a:br>
              <a:rPr lang="fr-FR" dirty="0"/>
            </a:br>
            <a:r>
              <a:rPr lang="fr-FR" dirty="0"/>
              <a:t>for </a:t>
            </a:r>
            <a:r>
              <a:rPr lang="fr-FR" dirty="0" err="1"/>
              <a:t>complex</a:t>
            </a:r>
            <a:r>
              <a:rPr lang="fr-FR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2BFE-F3FC-4895-BB1A-C4E7922E3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97" y="2520727"/>
            <a:ext cx="4645152" cy="3480577"/>
          </a:xfrm>
        </p:spPr>
        <p:txBody>
          <a:bodyPr/>
          <a:lstStyle/>
          <a:p>
            <a:r>
              <a:rPr lang="fr-FR" dirty="0"/>
              <a:t>Let us </a:t>
            </a:r>
            <a:r>
              <a:rPr lang="fr-FR" dirty="0" err="1"/>
              <a:t>reconsider</a:t>
            </a:r>
            <a:r>
              <a:rPr lang="fr-FR" dirty="0"/>
              <a:t> the </a:t>
            </a:r>
            <a:r>
              <a:rPr lang="fr-FR" dirty="0" err="1"/>
              <a:t>appartment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.</a:t>
            </a:r>
          </a:p>
          <a:p>
            <a:r>
              <a:rPr lang="fr-FR" dirty="0"/>
              <a:t>Our objective: </a:t>
            </a:r>
            <a:r>
              <a:rPr lang="fr-FR" dirty="0" err="1"/>
              <a:t>guess</a:t>
            </a:r>
            <a:r>
              <a:rPr lang="fr-FR" dirty="0"/>
              <a:t> the </a:t>
            </a:r>
            <a:r>
              <a:rPr lang="fr-FR" dirty="0" err="1"/>
              <a:t>selling</a:t>
            </a:r>
            <a:r>
              <a:rPr lang="fr-FR" dirty="0"/>
              <a:t> </a:t>
            </a:r>
            <a:r>
              <a:rPr lang="fr-FR" dirty="0" err="1"/>
              <a:t>price</a:t>
            </a:r>
            <a:r>
              <a:rPr lang="fr-FR" dirty="0"/>
              <a:t> of the </a:t>
            </a:r>
            <a:r>
              <a:rPr lang="fr-FR" dirty="0" err="1"/>
              <a:t>appartment</a:t>
            </a:r>
            <a:r>
              <a:rPr lang="fr-FR" dirty="0"/>
              <a:t>, </a:t>
            </a:r>
            <a:r>
              <a:rPr lang="fr-FR" dirty="0" err="1"/>
              <a:t>given</a:t>
            </a:r>
            <a:r>
              <a:rPr lang="fr-FR" dirty="0"/>
              <a:t> a </a:t>
            </a:r>
            <a:r>
              <a:rPr lang="fr-FR" dirty="0" err="1"/>
              <a:t>list</a:t>
            </a:r>
            <a:r>
              <a:rPr lang="fr-FR" dirty="0"/>
              <a:t> of </a:t>
            </a:r>
            <a:r>
              <a:rPr lang="fr-FR" dirty="0" err="1"/>
              <a:t>features</a:t>
            </a:r>
            <a:r>
              <a:rPr lang="fr-FR" dirty="0"/>
              <a:t> about the </a:t>
            </a:r>
            <a:r>
              <a:rPr lang="fr-FR" dirty="0" err="1"/>
              <a:t>appartment</a:t>
            </a:r>
            <a:r>
              <a:rPr lang="fr-FR" dirty="0"/>
              <a:t> (</a:t>
            </a:r>
            <a:r>
              <a:rPr lang="fr-FR" dirty="0" err="1"/>
              <a:t>its</a:t>
            </a:r>
            <a:r>
              <a:rPr lang="fr-FR" dirty="0"/>
              <a:t> size, etc.)</a:t>
            </a:r>
          </a:p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more </a:t>
            </a:r>
            <a:r>
              <a:rPr lang="fr-FR" dirty="0" err="1"/>
              <a:t>features</a:t>
            </a:r>
            <a:r>
              <a:rPr lang="fr-FR" dirty="0"/>
              <a:t>, </a:t>
            </a:r>
            <a:r>
              <a:rPr lang="fr-FR" dirty="0" err="1"/>
              <a:t>than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the size.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B3C0C2-FCFA-476D-BB95-9E09EC817A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D71D801-0CC0-417E-956E-F88F52C3F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3" t="32752" r="43641" b="12880"/>
          <a:stretch/>
        </p:blipFill>
        <p:spPr>
          <a:xfrm>
            <a:off x="5521909" y="537743"/>
            <a:ext cx="6572759" cy="604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6479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A18C7-809F-470F-B4F3-D347768BF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Pairplot</a:t>
            </a:r>
            <a:r>
              <a:rPr lang="fr-FR" dirty="0"/>
              <a:t> (</a:t>
            </a:r>
            <a:r>
              <a:rPr lang="fr-FR" dirty="0" err="1"/>
              <a:t>histograms</a:t>
            </a:r>
            <a:r>
              <a:rPr lang="fr-FR" dirty="0"/>
              <a:t> + </a:t>
            </a:r>
            <a:r>
              <a:rPr lang="fr-FR" dirty="0" err="1"/>
              <a:t>scatter</a:t>
            </a:r>
            <a:r>
              <a:rPr lang="fr-FR" dirty="0"/>
              <a:t>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8D23C0-82D5-439E-8EE0-FE6FA79AD1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The </a:t>
            </a:r>
            <a:r>
              <a:rPr lang="fr-FR" dirty="0" err="1"/>
              <a:t>seaborn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more </a:t>
            </a:r>
            <a:r>
              <a:rPr lang="fr-FR" dirty="0" err="1"/>
              <a:t>powerful</a:t>
            </a:r>
            <a:r>
              <a:rPr lang="fr-FR" dirty="0"/>
              <a:t> plots (and </a:t>
            </a:r>
            <a:r>
              <a:rPr lang="fr-FR" dirty="0" err="1"/>
              <a:t>works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matplotlib</a:t>
            </a:r>
            <a:r>
              <a:rPr lang="fr-FR" dirty="0"/>
              <a:t>)</a:t>
            </a:r>
          </a:p>
          <a:p>
            <a:r>
              <a:rPr lang="fr-FR" dirty="0"/>
              <a:t>The </a:t>
            </a:r>
            <a:r>
              <a:rPr lang="fr-FR" dirty="0" err="1"/>
              <a:t>pairplot</a:t>
            </a:r>
            <a:r>
              <a:rPr lang="fr-FR" dirty="0"/>
              <a:t> </a:t>
            </a:r>
            <a:r>
              <a:rPr lang="fr-FR" dirty="0" err="1"/>
              <a:t>gives</a:t>
            </a:r>
            <a:r>
              <a:rPr lang="fr-FR" dirty="0"/>
              <a:t> </a:t>
            </a:r>
            <a:r>
              <a:rPr lang="fr-FR" dirty="0" err="1"/>
              <a:t>scatter</a:t>
            </a:r>
            <a:r>
              <a:rPr lang="fr-FR" dirty="0"/>
              <a:t> plots </a:t>
            </a:r>
            <a:r>
              <a:rPr lang="fr-FR" dirty="0" err="1"/>
              <a:t>between</a:t>
            </a:r>
            <a:r>
              <a:rPr lang="fr-FR" dirty="0"/>
              <a:t> all the </a:t>
            </a:r>
            <a:r>
              <a:rPr lang="fr-FR" dirty="0" err="1"/>
              <a:t>columns</a:t>
            </a:r>
            <a:r>
              <a:rPr lang="fr-FR" dirty="0"/>
              <a:t> of data in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dataset</a:t>
            </a:r>
            <a:r>
              <a:rPr lang="fr-FR" dirty="0"/>
              <a:t>, as </a:t>
            </a:r>
            <a:r>
              <a:rPr lang="fr-FR" dirty="0" err="1"/>
              <a:t>well</a:t>
            </a:r>
            <a:r>
              <a:rPr lang="fr-FR" dirty="0"/>
              <a:t> as </a:t>
            </a:r>
            <a:r>
              <a:rPr lang="fr-FR" dirty="0" err="1"/>
              <a:t>histograms</a:t>
            </a:r>
            <a:r>
              <a:rPr lang="fr-FR" dirty="0"/>
              <a:t> for the </a:t>
            </a:r>
            <a:r>
              <a:rPr lang="fr-FR" dirty="0" err="1"/>
              <a:t>repartition</a:t>
            </a:r>
            <a:r>
              <a:rPr lang="fr-FR" dirty="0"/>
              <a:t> of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5A4DAC-C064-4045-B641-A3C24C6F5E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29" t="44142" r="57767" b="47055"/>
          <a:stretch/>
        </p:blipFill>
        <p:spPr>
          <a:xfrm>
            <a:off x="6096000" y="2867486"/>
            <a:ext cx="5972836" cy="1624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050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5CB7BC6-5C2E-44B2-A658-55F109EC05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27" t="25244" r="28641" b="5889"/>
          <a:stretch/>
        </p:blipFill>
        <p:spPr>
          <a:xfrm>
            <a:off x="2414726" y="133165"/>
            <a:ext cx="7013359" cy="65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5301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EB7D-489E-4232-9875-3848D420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Correlation</a:t>
            </a:r>
            <a:r>
              <a:rPr lang="fr-FR" dirty="0"/>
              <a:t> matrix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586E8-A424-4FC3-B7A5-87628551D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734342"/>
          </a:xfrm>
        </p:spPr>
        <p:txBody>
          <a:bodyPr>
            <a:normAutofit/>
          </a:bodyPr>
          <a:lstStyle/>
          <a:p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, to highlight </a:t>
            </a:r>
            <a:r>
              <a:rPr lang="fr-FR" b="1" u="sng" dirty="0"/>
              <a:t>possible</a:t>
            </a:r>
            <a:r>
              <a:rPr lang="fr-FR" dirty="0"/>
              <a:t> </a:t>
            </a:r>
            <a:r>
              <a:rPr lang="fr-FR" b="1" dirty="0" err="1"/>
              <a:t>relationships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correlation</a:t>
            </a:r>
            <a:r>
              <a:rPr lang="fr-FR" dirty="0"/>
              <a:t>.</a:t>
            </a:r>
          </a:p>
          <a:p>
            <a:r>
              <a:rPr lang="fr-FR" dirty="0"/>
              <a:t>That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measure</a:t>
            </a:r>
            <a:r>
              <a:rPr lang="fr-FR" dirty="0"/>
              <a:t> </a:t>
            </a:r>
            <a:r>
              <a:rPr lang="fr-FR" dirty="0" err="1"/>
              <a:t>telling</a:t>
            </a:r>
            <a:r>
              <a:rPr lang="fr-FR" dirty="0"/>
              <a:t> how close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of values </a:t>
            </a:r>
            <a:r>
              <a:rPr lang="fr-FR" dirty="0" err="1"/>
              <a:t>seem</a:t>
            </a:r>
            <a:r>
              <a:rPr lang="fr-FR" dirty="0"/>
              <a:t> to </a:t>
            </a:r>
            <a:r>
              <a:rPr lang="fr-FR" dirty="0" err="1"/>
              <a:t>behave</a:t>
            </a:r>
            <a:r>
              <a:rPr lang="fr-FR" dirty="0"/>
              <a:t>.</a:t>
            </a:r>
          </a:p>
          <a:p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to </a:t>
            </a:r>
            <a:r>
              <a:rPr lang="fr-FR" dirty="0" err="1"/>
              <a:t>columns</a:t>
            </a:r>
            <a:r>
              <a:rPr lang="fr-FR" dirty="0"/>
              <a:t> of values X1 and X2 </a:t>
            </a:r>
            <a:r>
              <a:rPr lang="fr-FR" dirty="0" err="1"/>
              <a:t>gives</a:t>
            </a:r>
            <a:r>
              <a:rPr lang="fr-FR" dirty="0"/>
              <a:t> a value </a:t>
            </a:r>
            <a:r>
              <a:rPr lang="fr-FR" dirty="0" err="1"/>
              <a:t>between</a:t>
            </a:r>
            <a:r>
              <a:rPr lang="fr-FR" dirty="0"/>
              <a:t> -1 and 1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871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2531-38BE-46E2-9184-A2C9E9637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generation</a:t>
            </a:r>
            <a:r>
              <a:rPr lang="fr-FR" dirty="0"/>
              <a:t> 2: </a:t>
            </a:r>
            <a:r>
              <a:rPr lang="fr-FR" dirty="0" err="1"/>
              <a:t>eye</a:t>
            </a:r>
            <a:r>
              <a:rPr lang="fr-FR" dirty="0"/>
              <a:t> ,</a:t>
            </a:r>
            <a:r>
              <a:rPr lang="fr-FR" dirty="0" err="1"/>
              <a:t>linspace</a:t>
            </a:r>
            <a:r>
              <a:rPr lang="fr-FR" dirty="0"/>
              <a:t>, </a:t>
            </a:r>
            <a:r>
              <a:rPr lang="fr-FR" dirty="0" err="1"/>
              <a:t>arange</a:t>
            </a:r>
            <a:endParaRPr lang="fr-F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5B4BB3-1B42-48A0-8D5E-FC1EB76FE98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also</a:t>
            </a:r>
            <a:r>
              <a:rPr lang="fr-FR" dirty="0"/>
              <a:t> possible to </a:t>
            </a:r>
            <a:r>
              <a:rPr lang="fr-FR" dirty="0" err="1"/>
              <a:t>create</a:t>
            </a:r>
            <a:r>
              <a:rPr lang="fr-FR" dirty="0"/>
              <a:t> square </a:t>
            </a:r>
            <a:r>
              <a:rPr lang="fr-FR" dirty="0" err="1"/>
              <a:t>identity</a:t>
            </a:r>
            <a:r>
              <a:rPr lang="fr-FR" dirty="0"/>
              <a:t> matrices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b="1" dirty="0" err="1"/>
              <a:t>eye</a:t>
            </a:r>
            <a:r>
              <a:rPr lang="fr-FR" b="1" dirty="0"/>
              <a:t>()</a:t>
            </a:r>
          </a:p>
          <a:p>
            <a:r>
              <a:rPr lang="fr-FR" dirty="0"/>
              <a:t>Or use </a:t>
            </a:r>
            <a:r>
              <a:rPr lang="fr-FR" dirty="0" err="1"/>
              <a:t>linspace</a:t>
            </a:r>
            <a:r>
              <a:rPr lang="fr-FR" dirty="0"/>
              <a:t> and a range </a:t>
            </a:r>
            <a:r>
              <a:rPr lang="fr-FR" dirty="0" err="1"/>
              <a:t>functions</a:t>
            </a:r>
            <a:r>
              <a:rPr lang="fr-FR" dirty="0"/>
              <a:t> to </a:t>
            </a:r>
            <a:r>
              <a:rPr lang="fr-FR" dirty="0" err="1"/>
              <a:t>create</a:t>
            </a:r>
            <a:r>
              <a:rPr lang="fr-FR" dirty="0"/>
              <a:t> </a:t>
            </a:r>
            <a:r>
              <a:rPr lang="fr-FR" dirty="0" err="1"/>
              <a:t>vectors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regularly</a:t>
            </a:r>
            <a:r>
              <a:rPr lang="fr-FR" dirty="0"/>
              <a:t> </a:t>
            </a:r>
            <a:r>
              <a:rPr lang="fr-FR" dirty="0" err="1"/>
              <a:t>spaced</a:t>
            </a:r>
            <a:r>
              <a:rPr lang="fr-FR" dirty="0"/>
              <a:t> </a:t>
            </a:r>
            <a:r>
              <a:rPr lang="fr-FR" dirty="0" err="1"/>
              <a:t>elements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AE8CB7-1214-4342-8591-F3817DD689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60" t="33067" r="74515" b="30734"/>
          <a:stretch/>
        </p:blipFill>
        <p:spPr>
          <a:xfrm>
            <a:off x="5999073" y="1735494"/>
            <a:ext cx="5384273" cy="4982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2806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EEB7D-489E-4232-9875-3848D420A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Correlation</a:t>
            </a:r>
            <a:r>
              <a:rPr lang="fr-FR" dirty="0"/>
              <a:t> matrix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586E8-A424-4FC3-B7A5-87628551D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734342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Another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</a:t>
            </a:r>
            <a:r>
              <a:rPr lang="fr-FR" dirty="0" err="1"/>
              <a:t>tool</a:t>
            </a:r>
            <a:r>
              <a:rPr lang="fr-FR" dirty="0"/>
              <a:t>, to highlight </a:t>
            </a:r>
            <a:r>
              <a:rPr lang="fr-FR" b="1" u="sng" dirty="0"/>
              <a:t>possible</a:t>
            </a:r>
            <a:r>
              <a:rPr lang="fr-FR" dirty="0"/>
              <a:t> </a:t>
            </a:r>
            <a:r>
              <a:rPr lang="fr-FR" b="1" dirty="0" err="1"/>
              <a:t>relationships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data </a:t>
            </a:r>
            <a:r>
              <a:rPr lang="fr-FR" dirty="0" err="1"/>
              <a:t>is</a:t>
            </a:r>
            <a:r>
              <a:rPr lang="fr-FR" dirty="0"/>
              <a:t> the </a:t>
            </a:r>
            <a:r>
              <a:rPr lang="fr-FR" dirty="0" err="1"/>
              <a:t>correlation</a:t>
            </a:r>
            <a:r>
              <a:rPr lang="fr-FR" dirty="0"/>
              <a:t>.</a:t>
            </a:r>
          </a:p>
          <a:p>
            <a:r>
              <a:rPr lang="fr-FR" dirty="0"/>
              <a:t>That </a:t>
            </a:r>
            <a:r>
              <a:rPr lang="fr-FR" dirty="0" err="1"/>
              <a:t>is</a:t>
            </a:r>
            <a:r>
              <a:rPr lang="fr-FR" dirty="0"/>
              <a:t> a </a:t>
            </a:r>
            <a:r>
              <a:rPr lang="fr-FR" dirty="0" err="1"/>
              <a:t>measure</a:t>
            </a:r>
            <a:r>
              <a:rPr lang="fr-FR" dirty="0"/>
              <a:t> </a:t>
            </a:r>
            <a:r>
              <a:rPr lang="fr-FR" dirty="0" err="1"/>
              <a:t>telling</a:t>
            </a:r>
            <a:r>
              <a:rPr lang="fr-FR" dirty="0"/>
              <a:t> how close </a:t>
            </a:r>
            <a:r>
              <a:rPr lang="fr-FR" dirty="0" err="1"/>
              <a:t>two</a:t>
            </a:r>
            <a:r>
              <a:rPr lang="fr-FR" dirty="0"/>
              <a:t> </a:t>
            </a:r>
            <a:r>
              <a:rPr lang="fr-FR" dirty="0" err="1"/>
              <a:t>columns</a:t>
            </a:r>
            <a:r>
              <a:rPr lang="fr-FR" dirty="0"/>
              <a:t> of values </a:t>
            </a:r>
            <a:r>
              <a:rPr lang="fr-FR" dirty="0" err="1"/>
              <a:t>seem</a:t>
            </a:r>
            <a:r>
              <a:rPr lang="fr-FR" dirty="0"/>
              <a:t> to </a:t>
            </a:r>
            <a:r>
              <a:rPr lang="fr-FR" dirty="0" err="1"/>
              <a:t>behave</a:t>
            </a:r>
            <a:r>
              <a:rPr lang="fr-FR" dirty="0"/>
              <a:t>.</a:t>
            </a:r>
          </a:p>
          <a:p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to </a:t>
            </a:r>
            <a:r>
              <a:rPr lang="fr-FR" dirty="0" err="1"/>
              <a:t>columns</a:t>
            </a:r>
            <a:r>
              <a:rPr lang="fr-FR" dirty="0"/>
              <a:t> of values X1 and X2 </a:t>
            </a:r>
            <a:r>
              <a:rPr lang="fr-FR" dirty="0" err="1"/>
              <a:t>gives</a:t>
            </a:r>
            <a:r>
              <a:rPr lang="fr-FR" dirty="0"/>
              <a:t> a value </a:t>
            </a:r>
            <a:r>
              <a:rPr lang="fr-FR" dirty="0" err="1"/>
              <a:t>between</a:t>
            </a:r>
            <a:r>
              <a:rPr lang="fr-FR" dirty="0"/>
              <a:t> -1 and 1</a:t>
            </a:r>
          </a:p>
          <a:p>
            <a:endParaRPr lang="fr-F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5E12463-238F-4F89-AF5F-04986FCE3B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5605" y="1260630"/>
            <a:ext cx="5880371" cy="4722920"/>
          </a:xfrm>
        </p:spPr>
        <p:txBody>
          <a:bodyPr>
            <a:normAutofit lnSpcReduction="10000"/>
          </a:bodyPr>
          <a:lstStyle/>
          <a:p>
            <a:r>
              <a:rPr lang="fr-FR" dirty="0"/>
              <a:t>If Corr(X1, X2) ≈ 0</a:t>
            </a:r>
          </a:p>
          <a:p>
            <a:pPr lvl="1"/>
            <a:r>
              <a:rPr lang="fr-FR" dirty="0" err="1"/>
              <a:t>there</a:t>
            </a:r>
            <a:r>
              <a:rPr lang="fr-FR" dirty="0"/>
              <a:t>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appear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 </a:t>
            </a:r>
            <a:r>
              <a:rPr lang="fr-FR" dirty="0" err="1"/>
              <a:t>clear</a:t>
            </a:r>
            <a:r>
              <a:rPr lang="fr-FR" dirty="0"/>
              <a:t> </a:t>
            </a:r>
            <a:r>
              <a:rPr lang="fr-FR" dirty="0" err="1"/>
              <a:t>relationship</a:t>
            </a:r>
            <a:r>
              <a:rPr lang="fr-FR" dirty="0"/>
              <a:t> </a:t>
            </a:r>
            <a:r>
              <a:rPr lang="fr-FR" dirty="0" err="1"/>
              <a:t>between</a:t>
            </a:r>
            <a:r>
              <a:rPr lang="fr-FR" dirty="0"/>
              <a:t> X1 and X2.</a:t>
            </a:r>
          </a:p>
          <a:p>
            <a:r>
              <a:rPr lang="fr-FR" dirty="0"/>
              <a:t>If Corr(X1, X2) &gt; 0.1</a:t>
            </a:r>
          </a:p>
          <a:p>
            <a:pPr lvl="1"/>
            <a:r>
              <a:rPr lang="fr-FR" dirty="0"/>
              <a:t>X1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increase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X2 </a:t>
            </a:r>
            <a:r>
              <a:rPr lang="fr-FR" dirty="0" err="1"/>
              <a:t>increases</a:t>
            </a:r>
            <a:r>
              <a:rPr lang="fr-FR" dirty="0"/>
              <a:t> as </a:t>
            </a:r>
            <a:r>
              <a:rPr lang="fr-FR" dirty="0" err="1"/>
              <a:t>well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higher</a:t>
            </a:r>
            <a:r>
              <a:rPr lang="fr-FR" dirty="0"/>
              <a:t> the value of Corr(X1, X2), the more explicit </a:t>
            </a:r>
            <a:r>
              <a:rPr lang="fr-FR" dirty="0" err="1"/>
              <a:t>this</a:t>
            </a:r>
            <a:r>
              <a:rPr lang="fr-FR" dirty="0"/>
              <a:t> trend </a:t>
            </a:r>
            <a:r>
              <a:rPr lang="fr-FR" dirty="0" err="1"/>
              <a:t>is</a:t>
            </a:r>
            <a:r>
              <a:rPr lang="fr-FR" dirty="0"/>
              <a:t>. </a:t>
            </a:r>
          </a:p>
          <a:p>
            <a:r>
              <a:rPr lang="fr-FR" dirty="0"/>
              <a:t>If Corr(X1, X2) &lt; </a:t>
            </a:r>
            <a:r>
              <a:rPr lang="fr-FR"/>
              <a:t>-0.1</a:t>
            </a:r>
            <a:endParaRPr lang="fr-FR" dirty="0"/>
          </a:p>
          <a:p>
            <a:pPr lvl="1"/>
            <a:r>
              <a:rPr lang="fr-FR" dirty="0"/>
              <a:t>X1 </a:t>
            </a:r>
            <a:r>
              <a:rPr lang="fr-FR" dirty="0" err="1"/>
              <a:t>seems</a:t>
            </a:r>
            <a:r>
              <a:rPr lang="fr-FR" dirty="0"/>
              <a:t> to </a:t>
            </a:r>
            <a:r>
              <a:rPr lang="fr-FR" dirty="0" err="1"/>
              <a:t>decrease</a:t>
            </a:r>
            <a:r>
              <a:rPr lang="fr-FR" dirty="0"/>
              <a:t> </a:t>
            </a:r>
            <a:r>
              <a:rPr lang="fr-FR" dirty="0" err="1"/>
              <a:t>when</a:t>
            </a:r>
            <a:r>
              <a:rPr lang="fr-FR" dirty="0"/>
              <a:t> X2 </a:t>
            </a:r>
            <a:r>
              <a:rPr lang="fr-FR" dirty="0" err="1"/>
              <a:t>increases</a:t>
            </a:r>
            <a:r>
              <a:rPr lang="fr-FR" dirty="0"/>
              <a:t> as </a:t>
            </a:r>
            <a:r>
              <a:rPr lang="fr-FR" dirty="0" err="1"/>
              <a:t>well</a:t>
            </a:r>
            <a:r>
              <a:rPr lang="fr-FR" dirty="0"/>
              <a:t>. 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lower</a:t>
            </a:r>
            <a:r>
              <a:rPr lang="fr-FR" dirty="0"/>
              <a:t> the value of Corr(X1, X2), the more explicit </a:t>
            </a:r>
            <a:r>
              <a:rPr lang="fr-FR" dirty="0" err="1"/>
              <a:t>this</a:t>
            </a:r>
            <a:r>
              <a:rPr lang="fr-FR" dirty="0"/>
              <a:t> trend </a:t>
            </a:r>
            <a:r>
              <a:rPr lang="fr-FR" dirty="0" err="1"/>
              <a:t>is</a:t>
            </a:r>
            <a:r>
              <a:rPr lang="fr-FR" dirty="0"/>
              <a:t>. </a:t>
            </a:r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034777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DA41BA-D3BF-4E2D-B83A-25289D3BB3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98" t="38188" r="50000" b="43042"/>
          <a:stretch/>
        </p:blipFill>
        <p:spPr>
          <a:xfrm>
            <a:off x="358066" y="2592118"/>
            <a:ext cx="4613429" cy="16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118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94CC03-CD00-40FA-8165-5450D5F490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7" t="28608" r="42621" b="6666"/>
          <a:stretch/>
        </p:blipFill>
        <p:spPr>
          <a:xfrm>
            <a:off x="5193437" y="24830"/>
            <a:ext cx="6906827" cy="6744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DA41BA-D3BF-4E2D-B83A-25289D3BB3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98" t="38188" r="50000" b="43042"/>
          <a:stretch/>
        </p:blipFill>
        <p:spPr>
          <a:xfrm>
            <a:off x="358066" y="2592118"/>
            <a:ext cx="4613429" cy="1673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046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316F-5FFD-4088-8F0C-F5BF507C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causation!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D4DF7-4164-4632-AAD5-825B08C9A6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0270" y="2171768"/>
            <a:ext cx="9603275" cy="3643105"/>
          </a:xfrm>
        </p:spPr>
        <p:txBody>
          <a:bodyPr/>
          <a:lstStyle/>
          <a:p>
            <a:pPr marL="0" indent="0">
              <a:buNone/>
            </a:pPr>
            <a:r>
              <a:rPr lang="fr-FR" sz="3600" b="1" dirty="0"/>
              <a:t>Important: </a:t>
            </a:r>
            <a:r>
              <a:rPr lang="fr-FR" sz="3600" b="1" dirty="0" err="1"/>
              <a:t>Correlation</a:t>
            </a:r>
            <a:r>
              <a:rPr lang="fr-FR" sz="3600" b="1" dirty="0"/>
              <a:t> </a:t>
            </a:r>
            <a:r>
              <a:rPr lang="fr-FR" sz="3600" b="1" dirty="0" err="1"/>
              <a:t>is</a:t>
            </a:r>
            <a:r>
              <a:rPr lang="fr-FR" sz="3600" b="1" dirty="0"/>
              <a:t> NOT causation!</a:t>
            </a:r>
          </a:p>
          <a:p>
            <a:endParaRPr lang="fr-FR" dirty="0"/>
          </a:p>
          <a:p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just</a:t>
            </a:r>
            <a:r>
              <a:rPr lang="fr-FR" dirty="0"/>
              <a:t> an information about </a:t>
            </a:r>
            <a:r>
              <a:rPr lang="fr-FR" dirty="0" err="1"/>
              <a:t>two</a:t>
            </a:r>
            <a:r>
              <a:rPr lang="fr-FR" dirty="0"/>
              <a:t> data sets </a:t>
            </a:r>
            <a:r>
              <a:rPr lang="fr-FR" dirty="0" err="1"/>
              <a:t>following</a:t>
            </a:r>
            <a:r>
              <a:rPr lang="fr-FR" dirty="0"/>
              <a:t> the </a:t>
            </a:r>
            <a:r>
              <a:rPr lang="fr-FR" dirty="0" err="1"/>
              <a:t>same</a:t>
            </a:r>
            <a:r>
              <a:rPr lang="fr-FR" dirty="0"/>
              <a:t> trends.</a:t>
            </a:r>
          </a:p>
          <a:p>
            <a:r>
              <a:rPr lang="fr-FR" dirty="0"/>
              <a:t>It </a:t>
            </a:r>
            <a:r>
              <a:rPr lang="fr-FR" dirty="0" err="1"/>
              <a:t>does</a:t>
            </a:r>
            <a:r>
              <a:rPr lang="fr-FR" dirty="0"/>
              <a:t> not </a:t>
            </a:r>
            <a:r>
              <a:rPr lang="fr-FR" dirty="0" err="1"/>
              <a:t>mean</a:t>
            </a:r>
            <a:r>
              <a:rPr lang="fr-FR" dirty="0"/>
              <a:t> </a:t>
            </a:r>
            <a:r>
              <a:rPr lang="fr-FR" dirty="0" err="1"/>
              <a:t>they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necessary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linked</a:t>
            </a:r>
            <a:r>
              <a:rPr lang="fr-FR" dirty="0"/>
              <a:t>!</a:t>
            </a:r>
          </a:p>
          <a:p>
            <a:r>
              <a:rPr lang="fr-FR" dirty="0" err="1"/>
              <a:t>Tread</a:t>
            </a:r>
            <a:r>
              <a:rPr lang="fr-FR" dirty="0"/>
              <a:t> </a:t>
            </a:r>
            <a:r>
              <a:rPr lang="fr-FR" dirty="0" err="1"/>
              <a:t>carefully</a:t>
            </a:r>
            <a:r>
              <a:rPr lang="fr-F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557514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316F-5FFD-4088-8F0C-F5BF507C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causation!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F6F55F-0FCC-4B87-BFB3-0A935B47F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3" t="26279" r="19830" b="25049"/>
          <a:stretch/>
        </p:blipFill>
        <p:spPr>
          <a:xfrm>
            <a:off x="982606" y="1546932"/>
            <a:ext cx="9898602" cy="44841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7FE6668-EAB7-48A6-84BB-56F1CD7B0DF2}"/>
              </a:ext>
            </a:extLst>
          </p:cNvPr>
          <p:cNvSpPr txBox="1"/>
          <p:nvPr/>
        </p:nvSpPr>
        <p:spPr>
          <a:xfrm>
            <a:off x="2494625" y="6374166"/>
            <a:ext cx="6471822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Source: </a:t>
            </a:r>
            <a:r>
              <a:rPr lang="fr-FR" dirty="0">
                <a:hlinkClick r:id="rId3"/>
              </a:rPr>
              <a:t>http://www.tylervigen.com/spurious-correlations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073229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316F-5FFD-4088-8F0C-F5BF507C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causation!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040574-AFD6-400F-A112-82CDFAE30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27" t="12168" r="30024" b="22848"/>
          <a:stretch/>
        </p:blipFill>
        <p:spPr>
          <a:xfrm>
            <a:off x="1846555" y="1597980"/>
            <a:ext cx="8815527" cy="515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716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316F-5FFD-4088-8F0C-F5BF507C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causation!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E27F61-8CCE-4405-9AE6-E0FA2950F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62" t="13901" r="37816" b="17929"/>
          <a:stretch/>
        </p:blipFill>
        <p:spPr>
          <a:xfrm>
            <a:off x="2746385" y="1662715"/>
            <a:ext cx="6123075" cy="467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5950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316F-5FFD-4088-8F0C-F5BF507C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causation!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BAC5F-077E-4ABF-BE72-485C36262C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96" t="11650" r="39053" b="32686"/>
          <a:stretch/>
        </p:blipFill>
        <p:spPr>
          <a:xfrm>
            <a:off x="2914168" y="1592516"/>
            <a:ext cx="6554430" cy="492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414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316F-5FFD-4088-8F0C-F5BF507C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Correlation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not causation!</a:t>
            </a:r>
          </a:p>
        </p:txBody>
      </p:sp>
      <p:pic>
        <p:nvPicPr>
          <p:cNvPr id="2050" name="Picture 2" descr="RÃ©sultat de recherche d'images pour &quot;chocolate nobel prize&quot;">
            <a:extLst>
              <a:ext uri="{FF2B5EF4-FFF2-40B4-BE49-F238E27FC236}">
                <a16:creationId xmlns:a16="http://schemas.microsoft.com/office/drawing/2014/main" id="{FABEF9A9-7314-4576-90C7-45933EAD9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694" y="1823335"/>
            <a:ext cx="5581809" cy="4845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730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1F87C-1930-4E0E-8385-F5B4B48A7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Some</a:t>
            </a:r>
            <a:r>
              <a:rPr lang="fr-FR" dirty="0"/>
              <a:t> key </a:t>
            </a:r>
            <a:r>
              <a:rPr lang="fr-FR" dirty="0" err="1"/>
              <a:t>attributes</a:t>
            </a:r>
            <a:r>
              <a:rPr lang="fr-FR" dirty="0"/>
              <a:t> of </a:t>
            </a:r>
            <a:r>
              <a:rPr lang="fr-FR" dirty="0" err="1"/>
              <a:t>Numpy</a:t>
            </a:r>
            <a:r>
              <a:rPr lang="fr-FR" dirty="0"/>
              <a:t>: </a:t>
            </a:r>
            <a:r>
              <a:rPr lang="fr-FR" dirty="0" err="1"/>
              <a:t>shape</a:t>
            </a:r>
            <a:r>
              <a:rPr lang="fr-FR" dirty="0"/>
              <a:t> and size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065FD-2D84-4B41-85F5-4CF79210E2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arrays</a:t>
            </a:r>
            <a:r>
              <a:rPr lang="fr-FR" dirty="0"/>
              <a:t> are custom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b="1" dirty="0" err="1"/>
              <a:t>attributes</a:t>
            </a:r>
            <a:r>
              <a:rPr lang="fr-FR" b="1" dirty="0"/>
              <a:t>.</a:t>
            </a:r>
            <a:endParaRPr lang="fr-FR" dirty="0"/>
          </a:p>
          <a:p>
            <a:r>
              <a:rPr lang="fr-FR" dirty="0" err="1"/>
              <a:t>Some</a:t>
            </a:r>
            <a:r>
              <a:rPr lang="fr-FR" dirty="0"/>
              <a:t> </a:t>
            </a:r>
            <a:r>
              <a:rPr lang="fr-FR" dirty="0" err="1"/>
              <a:t>interesting</a:t>
            </a:r>
            <a:r>
              <a:rPr lang="fr-FR" dirty="0"/>
              <a:t> </a:t>
            </a:r>
            <a:r>
              <a:rPr lang="fr-FR" dirty="0" err="1"/>
              <a:t>attributes</a:t>
            </a:r>
            <a:r>
              <a:rPr lang="fr-FR" dirty="0"/>
              <a:t> are </a:t>
            </a:r>
          </a:p>
          <a:p>
            <a:pPr lvl="1"/>
            <a:r>
              <a:rPr lang="fr-FR" b="1" dirty="0"/>
              <a:t>Shape: </a:t>
            </a:r>
            <a:r>
              <a:rPr lang="fr-FR" dirty="0" err="1"/>
              <a:t>contains</a:t>
            </a:r>
            <a:r>
              <a:rPr lang="fr-FR" dirty="0"/>
              <a:t> a tuple, </a:t>
            </a:r>
            <a:r>
              <a:rPr lang="fr-FR" dirty="0" err="1"/>
              <a:t>with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rows</a:t>
            </a:r>
            <a:r>
              <a:rPr lang="fr-FR" dirty="0"/>
              <a:t> and </a:t>
            </a:r>
            <a:r>
              <a:rPr lang="fr-FR" dirty="0" err="1"/>
              <a:t>columns</a:t>
            </a:r>
            <a:r>
              <a:rPr lang="fr-FR" dirty="0"/>
              <a:t> of the matrix.</a:t>
            </a:r>
          </a:p>
          <a:p>
            <a:pPr lvl="1"/>
            <a:r>
              <a:rPr lang="fr-FR" b="1" dirty="0"/>
              <a:t>Size: </a:t>
            </a:r>
            <a:r>
              <a:rPr lang="fr-FR" dirty="0"/>
              <a:t>an </a:t>
            </a:r>
            <a:r>
              <a:rPr lang="fr-FR" dirty="0" err="1"/>
              <a:t>integer</a:t>
            </a:r>
            <a:r>
              <a:rPr lang="fr-FR" dirty="0"/>
              <a:t> </a:t>
            </a:r>
            <a:r>
              <a:rPr lang="fr-FR" dirty="0" err="1"/>
              <a:t>containing</a:t>
            </a:r>
            <a:r>
              <a:rPr lang="fr-FR" dirty="0"/>
              <a:t> the </a:t>
            </a:r>
            <a:r>
              <a:rPr lang="fr-FR" dirty="0" err="1"/>
              <a:t>number</a:t>
            </a:r>
            <a:r>
              <a:rPr lang="fr-FR" dirty="0"/>
              <a:t> of </a:t>
            </a:r>
            <a:r>
              <a:rPr lang="fr-FR" dirty="0" err="1"/>
              <a:t>elements</a:t>
            </a:r>
            <a:r>
              <a:rPr lang="fr-FR" dirty="0"/>
              <a:t> in 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array</a:t>
            </a:r>
            <a:r>
              <a:rPr lang="fr-FR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76C320-765F-4C8D-82D8-F6339D25C1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77" t="34371" r="77577" b="33469"/>
          <a:stretch/>
        </p:blipFill>
        <p:spPr>
          <a:xfrm>
            <a:off x="6736702" y="1651518"/>
            <a:ext cx="4645151" cy="504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32988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689</TotalTime>
  <Words>3864</Words>
  <Application>Microsoft Office PowerPoint</Application>
  <PresentationFormat>Widescreen</PresentationFormat>
  <Paragraphs>758</Paragraphs>
  <Slides>88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Arial</vt:lpstr>
      <vt:lpstr>Cambria Math</vt:lpstr>
      <vt:lpstr>Century Gothic</vt:lpstr>
      <vt:lpstr>Wingdings</vt:lpstr>
      <vt:lpstr>Gallery</vt:lpstr>
      <vt:lpstr>Week 10 – Session 1</vt:lpstr>
      <vt:lpstr>Week 10 Breakdown</vt:lpstr>
      <vt:lpstr>Week 10 Breakdown</vt:lpstr>
      <vt:lpstr>About the Numpy library</vt:lpstr>
      <vt:lpstr>Numpy vs lists</vt:lpstr>
      <vt:lpstr>Numpy vs lists</vt:lpstr>
      <vt:lpstr>Numpy generation: array, zeros, ones</vt:lpstr>
      <vt:lpstr>Numpy generation 2: eye ,linspace, arange</vt:lpstr>
      <vt:lpstr>Some key attributes of Numpy: shape and size</vt:lpstr>
      <vt:lpstr>Basic operators: addition  and multiplication</vt:lpstr>
      <vt:lpstr>Basic operators: addition  and multiplication</vt:lpstr>
      <vt:lpstr>Indexing</vt:lpstr>
      <vt:lpstr>Slicing</vt:lpstr>
      <vt:lpstr>Reshaping into 1D arrays, a.k.a. flattening.</vt:lpstr>
      <vt:lpstr>Reshaping and transposing</vt:lpstr>
      <vt:lpstr>Eigenvalues and  eigenvectors</vt:lpstr>
      <vt:lpstr>Linear system solving</vt:lpstr>
      <vt:lpstr>Min, Max, Mean, Median, Percentile</vt:lpstr>
      <vt:lpstr>Min, Max, Mean, Median, Percentile</vt:lpstr>
      <vt:lpstr>Conclusion: Numpy</vt:lpstr>
      <vt:lpstr>A quick introduction to data science</vt:lpstr>
      <vt:lpstr>A quick introduction to data science</vt:lpstr>
      <vt:lpstr>A quick introduction to data science</vt:lpstr>
      <vt:lpstr>Core idea behind data science: find the missing function, based on available data</vt:lpstr>
      <vt:lpstr>Core idea behind data science: find the missing function, based on available data</vt:lpstr>
      <vt:lpstr>Core idea behind data science: find the missing function, based on available data</vt:lpstr>
      <vt:lpstr>A typical example</vt:lpstr>
      <vt:lpstr>A typical example</vt:lpstr>
      <vt:lpstr>A typical example</vt:lpstr>
      <vt:lpstr>A typical example</vt:lpstr>
      <vt:lpstr>Record/Experience, features/inputs and labels/outputs</vt:lpstr>
      <vt:lpstr>Record/Experience, features/inputs and labels/outputs</vt:lpstr>
      <vt:lpstr>Record/Experience, features/inputs and labels/outputs</vt:lpstr>
      <vt:lpstr>About regression</vt:lpstr>
      <vt:lpstr>About regression</vt:lpstr>
      <vt:lpstr>Typical problems in regression</vt:lpstr>
      <vt:lpstr>Typical problems in regression</vt:lpstr>
      <vt:lpstr>Typical problems in regression</vt:lpstr>
      <vt:lpstr>Typical problems in regression</vt:lpstr>
      <vt:lpstr>Regression and classification</vt:lpstr>
      <vt:lpstr>Regression and classification</vt:lpstr>
      <vt:lpstr>Regression and classification</vt:lpstr>
      <vt:lpstr>Classification are very common in computer vision</vt:lpstr>
      <vt:lpstr>Classification are very common in computer vision</vt:lpstr>
      <vt:lpstr>Classification are very common in computer vision</vt:lpstr>
      <vt:lpstr>Recap for data science</vt:lpstr>
      <vt:lpstr>Recap for data science</vt:lpstr>
      <vt:lpstr>About data visualization</vt:lpstr>
      <vt:lpstr>Seeking inspiration by visualizing data</vt:lpstr>
      <vt:lpstr>Seeking inspiration by visualizing data</vt:lpstr>
      <vt:lpstr>Seeking inspiration by visualizing data</vt:lpstr>
      <vt:lpstr>Seeking inspiration by visualizing data</vt:lpstr>
      <vt:lpstr>Seeking inspiration by visualizing data</vt:lpstr>
      <vt:lpstr>Scatter plots</vt:lpstr>
      <vt:lpstr>Scatter plots</vt:lpstr>
      <vt:lpstr>Using data descriptors</vt:lpstr>
      <vt:lpstr>Seeking inspiration by visualizing data</vt:lpstr>
      <vt:lpstr>Histogram plots</vt:lpstr>
      <vt:lpstr>Histogram plots</vt:lpstr>
      <vt:lpstr>Histogram plots</vt:lpstr>
      <vt:lpstr>Boxplots</vt:lpstr>
      <vt:lpstr>Let us practice a bit</vt:lpstr>
      <vt:lpstr>Q1: Confusion matrix and precision metrics</vt:lpstr>
      <vt:lpstr>Q1: Confusion matrix and precision metrics</vt:lpstr>
      <vt:lpstr>Let us practice a bit</vt:lpstr>
      <vt:lpstr>Q2: Five-number summary</vt:lpstr>
      <vt:lpstr>For Q2: Min, Max, Mean, Median, Percentile</vt:lpstr>
      <vt:lpstr>Five-number summary</vt:lpstr>
      <vt:lpstr>Five-number summary</vt:lpstr>
      <vt:lpstr>Let us practice a bit</vt:lpstr>
      <vt:lpstr>Q3: data normalization</vt:lpstr>
      <vt:lpstr>Q3: data normalization</vt:lpstr>
      <vt:lpstr>Q3: data normalization</vt:lpstr>
      <vt:lpstr>Conclusion</vt:lpstr>
      <vt:lpstr>Bonus</vt:lpstr>
      <vt:lpstr>More powerful plots  for complex data</vt:lpstr>
      <vt:lpstr>Pairplot (histograms + scatter)</vt:lpstr>
      <vt:lpstr>PowerPoint Presentation</vt:lpstr>
      <vt:lpstr>Correlation matrix</vt:lpstr>
      <vt:lpstr>Correlation matrix</vt:lpstr>
      <vt:lpstr>PowerPoint Presentation</vt:lpstr>
      <vt:lpstr>PowerPoint Presentation</vt:lpstr>
      <vt:lpstr>Correlation is not causation!</vt:lpstr>
      <vt:lpstr>Correlation is not causation!</vt:lpstr>
      <vt:lpstr>Correlation is not causation!</vt:lpstr>
      <vt:lpstr>Correlation is not causation!</vt:lpstr>
      <vt:lpstr>Correlation is not causation!</vt:lpstr>
      <vt:lpstr>Correlation is not causation!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Matthieu De Mari</dc:creator>
  <cp:lastModifiedBy>Matthieu De Mari</cp:lastModifiedBy>
  <cp:revision>122</cp:revision>
  <dcterms:created xsi:type="dcterms:W3CDTF">2019-03-28T04:09:24Z</dcterms:created>
  <dcterms:modified xsi:type="dcterms:W3CDTF">2019-03-31T14:58:23Z</dcterms:modified>
</cp:coreProperties>
</file>